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20" r:id="rId2"/>
    <p:sldId id="313" r:id="rId3"/>
    <p:sldId id="391" r:id="rId4"/>
    <p:sldId id="256" r:id="rId5"/>
    <p:sldId id="301" r:id="rId6"/>
    <p:sldId id="287" r:id="rId7"/>
    <p:sldId id="260" r:id="rId8"/>
    <p:sldId id="259" r:id="rId9"/>
    <p:sldId id="310" r:id="rId10"/>
    <p:sldId id="288" r:id="rId11"/>
    <p:sldId id="311" r:id="rId12"/>
    <p:sldId id="292" r:id="rId13"/>
    <p:sldId id="293" r:id="rId14"/>
    <p:sldId id="273" r:id="rId15"/>
    <p:sldId id="378" r:id="rId16"/>
    <p:sldId id="377" r:id="rId17"/>
    <p:sldId id="284" r:id="rId18"/>
    <p:sldId id="291" r:id="rId19"/>
    <p:sldId id="274" r:id="rId20"/>
    <p:sldId id="269" r:id="rId21"/>
    <p:sldId id="267" r:id="rId22"/>
    <p:sldId id="302" r:id="rId23"/>
    <p:sldId id="379" r:id="rId24"/>
    <p:sldId id="266" r:id="rId25"/>
    <p:sldId id="303" r:id="rId26"/>
    <p:sldId id="263" r:id="rId27"/>
    <p:sldId id="304" r:id="rId28"/>
    <p:sldId id="380" r:id="rId29"/>
    <p:sldId id="289" r:id="rId30"/>
    <p:sldId id="305" r:id="rId31"/>
    <p:sldId id="264" r:id="rId32"/>
    <p:sldId id="290" r:id="rId33"/>
    <p:sldId id="281" r:id="rId34"/>
    <p:sldId id="381" r:id="rId35"/>
    <p:sldId id="265" r:id="rId36"/>
    <p:sldId id="383" r:id="rId37"/>
    <p:sldId id="271" r:id="rId38"/>
    <p:sldId id="258" r:id="rId39"/>
    <p:sldId id="309" r:id="rId40"/>
    <p:sldId id="384" r:id="rId41"/>
    <p:sldId id="296" r:id="rId42"/>
    <p:sldId id="261" r:id="rId43"/>
    <p:sldId id="297" r:id="rId44"/>
    <p:sldId id="298" r:id="rId45"/>
    <p:sldId id="299" r:id="rId46"/>
    <p:sldId id="385" r:id="rId47"/>
    <p:sldId id="307" r:id="rId48"/>
    <p:sldId id="376" r:id="rId49"/>
    <p:sldId id="285" r:id="rId50"/>
    <p:sldId id="308" r:id="rId51"/>
    <p:sldId id="257" r:id="rId52"/>
    <p:sldId id="390" r:id="rId53"/>
    <p:sldId id="392" r:id="rId54"/>
    <p:sldId id="318" r:id="rId55"/>
    <p:sldId id="386" r:id="rId56"/>
    <p:sldId id="387" r:id="rId57"/>
    <p:sldId id="38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86964" autoAdjust="0"/>
  </p:normalViewPr>
  <p:slideViewPr>
    <p:cSldViewPr>
      <p:cViewPr varScale="1">
        <p:scale>
          <a:sx n="101" d="100"/>
          <a:sy n="101" d="100"/>
        </p:scale>
        <p:origin x="-191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487100-D71E-482B-BACF-15C6ED4ABDE5}" type="datetimeFigureOut">
              <a:rPr lang="en-US" smtClean="0"/>
              <a:pPr/>
              <a:t>2/18/2016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F422CA-50C5-4474-9CB7-720063BEB36C}" type="slidenum">
              <a:rPr lang="en-US" smtClean="0"/>
              <a:pPr/>
              <a:t>‹#›</a:t>
            </a:fld>
            <a:endParaRPr lang="en-US"/>
          </a:p>
        </p:txBody>
      </p:sp>
    </p:spTree>
    <p:extLst>
      <p:ext uri="{BB962C8B-B14F-4D97-AF65-F5344CB8AC3E}">
        <p14:creationId xmlns:p14="http://schemas.microsoft.com/office/powerpoint/2010/main" val="3095338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23197-48D7-44AD-BE92-5D733CD3AD2F}" type="datetimeFigureOut">
              <a:rPr lang="en-US" smtClean="0"/>
              <a:pPr/>
              <a:t>2/18/2016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A1F16A-8946-4B14-A6A5-1881B3413406}" type="slidenum">
              <a:rPr lang="en-US" smtClean="0"/>
              <a:pPr/>
              <a:t>‹#›</a:t>
            </a:fld>
            <a:endParaRPr lang="en-US"/>
          </a:p>
        </p:txBody>
      </p:sp>
    </p:spTree>
    <p:extLst>
      <p:ext uri="{BB962C8B-B14F-4D97-AF65-F5344CB8AC3E}">
        <p14:creationId xmlns:p14="http://schemas.microsoft.com/office/powerpoint/2010/main" val="65755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a pharmacist</a:t>
            </a:r>
            <a:r>
              <a:rPr lang="en-US" baseline="0" dirty="0" smtClean="0"/>
              <a:t> as well as a coach.   Use all the tools you can bring to the table on behalf of your athlete.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Cameras can help with bow</a:t>
            </a:r>
            <a:r>
              <a:rPr lang="en-US" baseline="0" dirty="0" smtClean="0"/>
              <a:t> setup as well as archer technique.  </a:t>
            </a:r>
            <a:r>
              <a:rPr lang="en-US" dirty="0" smtClean="0"/>
              <a:t>At first blush, this looks like  a great shot about to happen.</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Kinesthetic Sense is not usually well developed</a:t>
            </a:r>
            <a:r>
              <a:rPr lang="en-US" baseline="0" dirty="0" smtClean="0"/>
              <a:t> but repeated exposures to instant video feedback rapidly improves the athlete’s body awareness.</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is</a:t>
            </a:r>
            <a:r>
              <a:rPr lang="en-US" baseline="0" dirty="0" smtClean="0"/>
              <a:t> for the coach to get the athlete to “do something” the way the coach feels is best, so that the athlete will “succeed”.  </a:t>
            </a:r>
          </a:p>
          <a:p>
            <a:endParaRPr lang="en-US" baseline="0" dirty="0" smtClean="0"/>
          </a:p>
          <a:p>
            <a:r>
              <a:rPr lang="en-US" baseline="0" dirty="0" smtClean="0"/>
              <a:t>If the athlete doesn’t heed the coach (for whatever reason) then ultimately, the coach has failed, not the athlete.   </a:t>
            </a:r>
          </a:p>
          <a:p>
            <a:endParaRPr lang="en-US" baseline="0" dirty="0" smtClean="0"/>
          </a:p>
          <a:p>
            <a:r>
              <a:rPr lang="en-US" baseline="0" dirty="0" smtClean="0"/>
              <a:t>If seeing a picture or movie clip of one’s self will legitimize a point the coach is making, it becomes a win-win situation.</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Avoid negatives such as:</a:t>
            </a:r>
            <a:r>
              <a:rPr lang="en-US" baseline="0" dirty="0" smtClean="0"/>
              <a:t> </a:t>
            </a:r>
            <a:r>
              <a:rPr lang="en-US" dirty="0" smtClean="0"/>
              <a:t>“See how bad your release is</a:t>
            </a:r>
            <a:r>
              <a:rPr lang="en-US" baseline="0" dirty="0" smtClean="0"/>
              <a:t> here?” .  Instead, “Watch how your fingers are showing tension and pulling away from your face.  Your goal for awhile needs to be on relaxing those guys so they cozy up to your neck on release”  and “Can you focus on relaxing them for awhile and then we’ll look at it again”?   Then take another photoset after a few shots, examine it, and take one of two courses. Either she improved, in which case you praise and show the clip and emphasize the positives (</a:t>
            </a:r>
            <a:r>
              <a:rPr lang="en-US" baseline="0" dirty="0" err="1" smtClean="0"/>
              <a:t>oreo</a:t>
            </a:r>
            <a:r>
              <a:rPr lang="en-US" baseline="0" dirty="0" smtClean="0"/>
              <a:t> cookie), or there was little change, in which case you know you need to provide more precise or alternative instructions on relaxation techniques (don’t bother showing the video clip if there is no/little improvement to focus on, instead just say “I can see we still need some change, so let’s try this………and proceed being a coach).</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Photographic</a:t>
            </a:r>
            <a:r>
              <a:rPr lang="en-US" baseline="0" dirty="0" smtClean="0"/>
              <a:t> analysis can help the coach avoid making a wrong diagnosis or blundering in advice to the athlete.  Wrong instruction is worse than none at all, damaging the trust of the athlete and the respect for the coach.</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these traditional ways do not carry the personified  “hey, that’s me! look at me, right there, doing that” (</a:t>
            </a:r>
            <a:r>
              <a:rPr lang="en-US" baseline="0" dirty="0" err="1" smtClean="0"/>
              <a:t>oooh</a:t>
            </a:r>
            <a:r>
              <a:rPr lang="en-US" baseline="0" dirty="0" smtClean="0"/>
              <a:t>).    Everyone like to see themselves engaged in their sport, even most women*** </a:t>
            </a:r>
          </a:p>
          <a:p>
            <a:endParaRPr lang="en-US" baseline="0" dirty="0" smtClean="0"/>
          </a:p>
          <a:p>
            <a:r>
              <a:rPr lang="en-US" baseline="0" dirty="0" smtClean="0"/>
              <a:t>***Caveat!  I have observed, through taking 50,000+ photos during archery tournaments over the last decade or so, that as a result of the way our society functions, the majority of athletes with self-image insecurity are women so please consider this when coaching a female athlete.   </a:t>
            </a:r>
          </a:p>
          <a:p>
            <a:endParaRPr lang="en-US" baseline="0" dirty="0" smtClean="0"/>
          </a:p>
          <a:p>
            <a:r>
              <a:rPr lang="en-US" baseline="0" dirty="0" smtClean="0"/>
              <a:t>As a result and as a total generalization that does not speak to any single person male or female, women are MORE able to see and comprehend their own kinesiology motions in a shot execution. </a:t>
            </a:r>
          </a:p>
          <a:p>
            <a:endParaRPr lang="en-US" baseline="0" dirty="0" smtClean="0"/>
          </a:p>
          <a:p>
            <a:r>
              <a:rPr lang="en-US" baseline="0" dirty="0" smtClean="0"/>
              <a:t>In my subjective opinion and with NO objective proof I suggest they have a better kinesthetic-visualization link as well as a better memory for what they witnessed in a video clip of a shot execution.   They also can usually tell me the color of the shirt I was wearing on the second day of the Texas Shootout, 3 years ago, when I caught that great shot of them shooting a 10 during the 50 meter distance on the 3</a:t>
            </a:r>
            <a:r>
              <a:rPr lang="en-US" baseline="30000" dirty="0" smtClean="0"/>
              <a:t>rd</a:t>
            </a:r>
            <a:r>
              <a:rPr lang="en-US" baseline="0" dirty="0" smtClean="0"/>
              <a:t> end at 15 minutes after 2.   IOW, scary.</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 athlete</a:t>
            </a:r>
            <a:r>
              <a:rPr lang="en-US" baseline="0" dirty="0" smtClean="0"/>
              <a:t> accepts the flaw exists and both the coach and the athlete agree on what the flaw actually is, the coach can then issue specific instruction that carry more worth and intrinsic value to the athlete.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way an archer positions the armguard can tell you a lot about their experience</a:t>
            </a:r>
            <a:r>
              <a:rPr lang="en-US" baseline="0" dirty="0" smtClean="0"/>
              <a:t> with string clearance, even without a camera.  So while cameras are helpful, the coach’s perceptions are important as well.</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verification,</a:t>
            </a:r>
            <a:r>
              <a:rPr lang="en-US" baseline="0" dirty="0" smtClean="0"/>
              <a:t> a smile from the coach can promote the cooperative (as opposed to the dictator/command) relationship between the coach and the athlete.  This sets up a positive opportunity to put into action the solution or remedy.  </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the</a:t>
            </a:r>
            <a:r>
              <a:rPr lang="en-US" baseline="0" dirty="0" smtClean="0"/>
              <a:t> shots casually with no “setup” and no posing, and only occasionally find in the results something really praiseworthy.   Show the athlete the clip, “do you see how well your alignment was?”, nod with her, and then “that’s great, keep it up”.</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an archer cannot shoot 6</a:t>
            </a:r>
            <a:r>
              <a:rPr lang="en-US" baseline="0" dirty="0" smtClean="0"/>
              <a:t> arrows in a row consistently, tuning the bow is more difficult.  But you tune with what you’ve got.  Likewise, your archer may not exhibit the same flaw or </a:t>
            </a:r>
            <a:r>
              <a:rPr lang="en-US" baseline="0" dirty="0" err="1" smtClean="0"/>
              <a:t>prof</a:t>
            </a:r>
            <a:r>
              <a:rPr lang="en-US" baseline="0" dirty="0" smtClean="0"/>
              <a:t> (proficiency) for 6 shots in a row, but you should be able to gain a positive grasp of “teaching point(s)” with just a few clips.</a:t>
            </a:r>
          </a:p>
          <a:p>
            <a:r>
              <a:rPr lang="en-US" baseline="0" dirty="0" smtClean="0"/>
              <a:t>Also, avoid letting yourself have an   “AHA” reaction.  I don’t think that subjecting an archer to “AHA, SEE, SEE, HERE’S WHAT YOU ARE DOING WRONG!!” is ever going to have the desired positive effect.</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have to photo every end, but choose the first ends to document the effects</a:t>
            </a:r>
            <a:r>
              <a:rPr lang="en-US" baseline="0" dirty="0" smtClean="0"/>
              <a:t> of nerves on shot execution and form, and possibly use the feedback </a:t>
            </a:r>
            <a:r>
              <a:rPr lang="en-US" baseline="0" dirty="0" err="1" smtClean="0"/>
              <a:t>asap</a:t>
            </a:r>
            <a:r>
              <a:rPr lang="en-US" baseline="0" dirty="0" smtClean="0"/>
              <a:t> to restore the athlete’s form to the desired path.  If she is having a bad day, use the camera to feedback GOOD COMPLIMENTS to restore confidence.   If you notice something that you don’t want to try and correct during the tournament, be sure to photo it and make notes so that you can use it during future training session plans.</a:t>
            </a:r>
          </a:p>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set the camera to a low number of frames per second (FPS) of say, 3, then you can bridge the entire shot sequence with a set of still photos.</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 the camera</a:t>
            </a:r>
            <a:r>
              <a:rPr lang="en-US" baseline="0" dirty="0" smtClean="0"/>
              <a:t> is small and portable is so that you can portable it around the athlete and get “all” the angles.  </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a:t>
            </a:r>
            <a:r>
              <a:rPr lang="en-US" baseline="0" dirty="0" smtClean="0"/>
              <a:t> the camera to confirm to the athlete what is good, more often than to demonstrate what is bad.</a:t>
            </a:r>
          </a:p>
          <a:p>
            <a:r>
              <a:rPr lang="en-US" baseline="0" dirty="0" smtClean="0"/>
              <a:t>Hang a “full length” mirror OVER the shooting line, angled so that you can easily get the overhead view without a lot of disturbance of the archer.</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practical to move around and</a:t>
            </a:r>
            <a:r>
              <a:rPr lang="en-US" baseline="0" dirty="0" smtClean="0"/>
              <a:t> take photos</a:t>
            </a:r>
            <a:r>
              <a:rPr lang="en-US" dirty="0" smtClean="0"/>
              <a:t> without the</a:t>
            </a:r>
            <a:r>
              <a:rPr lang="en-US" baseline="0" dirty="0" smtClean="0"/>
              <a:t> tripod, but for best results a tripod gives you more freedom and better accuracy.  It is best to avoid letting the camera distract you from being the coach.</a:t>
            </a:r>
          </a:p>
          <a:p>
            <a:r>
              <a:rPr lang="en-US" baseline="0" dirty="0" smtClean="0"/>
              <a:t>During a tournament, practice good BEST form holding the camera or else use a monopod.  ALWAYS verify your path before stepping. (archers are lousy at putting their bows down outside of the photo lane)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shooting session when the bows have been put</a:t>
            </a:r>
            <a:r>
              <a:rPr lang="en-US" baseline="0" dirty="0" smtClean="0"/>
              <a:t> away, you can still review the session’s photos and clips, and evaluate them.  LOOK for what you missed, and use them to plan your next training goals for the athlete.  </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No Crying In Baseball!” and there is no “AHA, POUNCE” in camera coaching.</a:t>
            </a:r>
          </a:p>
          <a:p>
            <a:r>
              <a:rPr lang="en-US" dirty="0" smtClean="0"/>
              <a:t>Stop</a:t>
            </a:r>
            <a:r>
              <a:rPr lang="en-US" baseline="0" dirty="0" smtClean="0"/>
              <a:t> before you speak.  Evaluate fully.   Consider your words.  Make sure you see not only what you see, but why it is there to be seen (root cause).</a:t>
            </a:r>
          </a:p>
          <a:p>
            <a:r>
              <a:rPr lang="en-US" baseline="0" dirty="0" smtClean="0"/>
              <a:t>Don’t forget to look at the sum total, the BIG PICTURE!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 distance coaching</a:t>
            </a:r>
            <a:r>
              <a:rPr lang="en-US" baseline="0" dirty="0" smtClean="0"/>
              <a:t> has never before been so easy or potentially effective.  A hi-speed camera, while helpful, is not necessary for supporting your athlete during a maintenance mode..a regular speed digital camera can work just fine.  Likewise a cheap webcam can work wonders with SKYPE as already mentioned.</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Pando.com</a:t>
            </a:r>
            <a:r>
              <a:rPr lang="en-US" baseline="0" dirty="0" smtClean="0"/>
              <a:t> is free, private, as a “P2P” (peer to peer) product that can handle files up to 1 gigabyte.   YouTube is not private, but the sheer volume and dependence on keywords will reduce public exposure but not eliminate it.   </a:t>
            </a:r>
          </a:p>
          <a:p>
            <a:r>
              <a:rPr lang="en-US" baseline="0" dirty="0" smtClean="0"/>
              <a:t>YouSendIt.com has a free version, limit 100mb files and 1 </a:t>
            </a:r>
            <a:r>
              <a:rPr lang="en-US" baseline="0" dirty="0" err="1" smtClean="0"/>
              <a:t>gb</a:t>
            </a:r>
            <a:r>
              <a:rPr lang="en-US" baseline="0" dirty="0" smtClean="0"/>
              <a:t>/month limit.</a:t>
            </a:r>
          </a:p>
          <a:p>
            <a:endParaRPr lang="en-US" baseline="0" dirty="0" smtClean="0"/>
          </a:p>
          <a:p>
            <a:r>
              <a:rPr lang="en-US" baseline="0" dirty="0" smtClean="0"/>
              <a:t>Do NOT encourage any archer to post videos blindly in the hopes of getting “advice”, and unless you see potential harm or dangerous behavior, it’s best not to get drawn into a no-win situation.</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designed with coaches in mind.  Alternatives are any electronic-shutter camera capable of a </a:t>
            </a:r>
            <a:r>
              <a:rPr lang="en-US" dirty="0" err="1" smtClean="0"/>
              <a:t>precapture</a:t>
            </a:r>
            <a:r>
              <a:rPr lang="en-US" dirty="0" smtClean="0"/>
              <a:t>/burst mode – Olympus</a:t>
            </a:r>
            <a:r>
              <a:rPr lang="en-US" baseline="0" dirty="0" smtClean="0"/>
              <a:t> Sp-565 UZ (13 FPS with 10 frame </a:t>
            </a:r>
            <a:r>
              <a:rPr lang="en-US" baseline="0" dirty="0" err="1" smtClean="0"/>
              <a:t>precapture</a:t>
            </a:r>
            <a:r>
              <a:rPr lang="en-US" baseline="0" dirty="0" smtClean="0"/>
              <a:t>) $350 </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two knobs control sequential shooting, the most common setting is</a:t>
            </a:r>
            <a:r>
              <a:rPr lang="en-US" baseline="0" dirty="0" smtClean="0"/>
              <a:t> shown.  Once the left knob is set to the clock, you then decide the  speed and buffer zone</a:t>
            </a:r>
          </a:p>
          <a:p>
            <a:r>
              <a:rPr lang="en-US" baseline="0" dirty="0" smtClean="0"/>
              <a:t>“BS”= “Best Setting”/”Best Scene”, and lets you choose a computer algorithm designed to enhance a type of scene – such as “sports” or “sunset” or “portrait”.  The computer inside the camera then enhances color saturation, sharp edges, fast shutter speed, flesh tones, etc..   I typically use the sports Best Scene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maximum isolation of motion during a release, set CS speed to 60 fps.(all the way to the right)</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attach the camera to your HD Television</a:t>
            </a:r>
            <a:r>
              <a:rPr lang="en-US" baseline="0" dirty="0" smtClean="0"/>
              <a:t> at home and play BEE-</a:t>
            </a:r>
            <a:r>
              <a:rPr lang="en-US" baseline="0" dirty="0" err="1" smtClean="0"/>
              <a:t>Yootiful</a:t>
            </a:r>
            <a:r>
              <a:rPr lang="en-US" baseline="0" dirty="0" smtClean="0"/>
              <a:t> videos with stereo (arrow goes hissing by from right to left speaker).</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fall into</a:t>
            </a:r>
            <a:r>
              <a:rPr lang="en-US" baseline="0" dirty="0" smtClean="0"/>
              <a:t> the trap of replacing sound coaching techniques with technology,  and do not overdo the advice.</a:t>
            </a:r>
          </a:p>
          <a:p>
            <a:r>
              <a:rPr lang="en-US" baseline="0" dirty="0" smtClean="0"/>
              <a:t>My examples for an athlete with substantial target panic:</a:t>
            </a:r>
          </a:p>
          <a:p>
            <a:r>
              <a:rPr lang="en-US" baseline="0" dirty="0" smtClean="0"/>
              <a:t>“you decide”</a:t>
            </a:r>
          </a:p>
          <a:p>
            <a:r>
              <a:rPr lang="en-US" baseline="0" dirty="0" smtClean="0"/>
              <a:t>“Align”</a:t>
            </a:r>
          </a:p>
          <a:p>
            <a:r>
              <a:rPr lang="en-US" baseline="0" dirty="0" smtClean="0"/>
              <a:t>“Start with the hand”</a:t>
            </a:r>
          </a:p>
          <a:p>
            <a:r>
              <a:rPr lang="en-US" baseline="0" dirty="0" smtClean="0"/>
              <a:t>“</a:t>
            </a:r>
            <a:r>
              <a:rPr lang="en-US" baseline="0" dirty="0" err="1" smtClean="0"/>
              <a:t>ro</a:t>
            </a:r>
            <a:r>
              <a:rPr lang="en-US" baseline="0" dirty="0" smtClean="0"/>
              <a:t>-TATE”</a:t>
            </a:r>
          </a:p>
          <a:p>
            <a:endParaRPr lang="en-US" baseline="0" dirty="0" smtClean="0"/>
          </a:p>
        </p:txBody>
      </p:sp>
      <p:sp>
        <p:nvSpPr>
          <p:cNvPr id="4" name="Slide Number Placeholder 3"/>
          <p:cNvSpPr>
            <a:spLocks noGrp="1"/>
          </p:cNvSpPr>
          <p:nvPr>
            <p:ph type="sldNum" sz="quarter" idx="10"/>
          </p:nvPr>
        </p:nvSpPr>
        <p:spPr/>
        <p:txBody>
          <a:bodyPr/>
          <a:lstStyle/>
          <a:p>
            <a:fld id="{9AA1F16A-8946-4B14-A6A5-1881B3413406}"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good video clip can</a:t>
            </a:r>
            <a:r>
              <a:rPr lang="en-US" baseline="0" dirty="0" smtClean="0"/>
              <a:t> </a:t>
            </a:r>
            <a:r>
              <a:rPr lang="en-US" dirty="0" smtClean="0"/>
              <a:t>show you everything in a shot cycle – all 99 good components and the 1 bad component.   There is a real danger that you will see only the flaw, then fail to balance that flaw against all the excellence that is in the athlete’s efforts, and intervene in a way that is totally out of reason</a:t>
            </a:r>
            <a:r>
              <a:rPr lang="en-US" baseline="0" dirty="0" smtClean="0"/>
              <a:t> and end up unbalancing your athlete.</a:t>
            </a:r>
          </a:p>
          <a:p>
            <a:endParaRPr lang="en-US" baseline="0" dirty="0" smtClean="0"/>
          </a:p>
          <a:p>
            <a:r>
              <a:rPr lang="en-US" baseline="0" dirty="0" smtClean="0"/>
              <a:t>I urge you to maintain a stronger desire to identify success FIRST then to see the flaw.  And remember that the flaw you do see is often so small, so insignificant in the entire shot cycle that if it were not for the camera you would be happily ignorant of it.   </a:t>
            </a:r>
          </a:p>
          <a:p>
            <a:endParaRPr lang="en-US" baseline="0" dirty="0" smtClean="0"/>
          </a:p>
          <a:p>
            <a:r>
              <a:rPr lang="en-US" baseline="0" dirty="0" smtClean="0"/>
              <a:t>Use the camera to build excellence, not destroy mediocrity.</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comes down</a:t>
            </a:r>
            <a:r>
              <a:rPr lang="en-US" baseline="0" dirty="0" smtClean="0"/>
              <a:t> to why you coach.  Do you plan to seize the athlete’s trophy, hold it over your head, and caper about the field as though you won the match?  Or will you watch from the sidelines and cry tears of joy instead?</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coaches, we can only do “so much” and it will ultimately be up to your athlete.  Just make sure you didn’t leave something undone.</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can be yours, but only if an athlete wins it for you.  Best of luck,</a:t>
            </a:r>
            <a:r>
              <a:rPr lang="en-US" baseline="0" dirty="0" smtClean="0"/>
              <a:t> </a:t>
            </a:r>
            <a:r>
              <a:rPr lang="en-US" baseline="0" smtClean="0"/>
              <a:t>and thank you.</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dt" sz="quarter" idx="1"/>
          </p:nvPr>
        </p:nvSpPr>
        <p:spPr>
          <a:noFill/>
        </p:spPr>
        <p:txBody>
          <a:bodyPr/>
          <a:lstStyle/>
          <a:p>
            <a:r>
              <a:rPr lang="en-US"/>
              <a:t>Victoria Seminar, 10-9-05</a:t>
            </a:r>
          </a:p>
        </p:txBody>
      </p:sp>
      <p:sp>
        <p:nvSpPr>
          <p:cNvPr id="153603" name="Rectangle 7"/>
          <p:cNvSpPr>
            <a:spLocks noGrp="1" noChangeArrowheads="1"/>
          </p:cNvSpPr>
          <p:nvPr>
            <p:ph type="sldNum" sz="quarter" idx="5"/>
          </p:nvPr>
        </p:nvSpPr>
        <p:spPr>
          <a:noFill/>
        </p:spPr>
        <p:txBody>
          <a:bodyPr/>
          <a:lstStyle/>
          <a:p>
            <a:fld id="{A47345B0-A627-4AF5-B5F9-58CBD38802A5}" type="slidenum">
              <a:rPr lang="en-US"/>
              <a:pPr/>
              <a:t>55</a:t>
            </a:fld>
            <a:endParaRPr lang="en-US"/>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w="9525"/>
        </p:spPr>
        <p:txBody>
          <a:bodyPr/>
          <a:lstStyle/>
          <a:p>
            <a:r>
              <a:rPr lang="en-US" smtClean="0"/>
              <a:t>Note the gent on the left has low, level shoulders and the back elbow is in line with the arrow.  He is also using the “classic” one above/2 below finger grip on the string.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a:noFill/>
        </p:spPr>
        <p:txBody>
          <a:bodyPr/>
          <a:lstStyle/>
          <a:p>
            <a:r>
              <a:rPr lang="en-US"/>
              <a:t>Victoria Seminar, 10-9-05</a:t>
            </a:r>
          </a:p>
        </p:txBody>
      </p:sp>
      <p:sp>
        <p:nvSpPr>
          <p:cNvPr id="154627" name="Rectangle 7"/>
          <p:cNvSpPr>
            <a:spLocks noGrp="1" noChangeArrowheads="1"/>
          </p:cNvSpPr>
          <p:nvPr>
            <p:ph type="sldNum" sz="quarter" idx="5"/>
          </p:nvPr>
        </p:nvSpPr>
        <p:spPr>
          <a:noFill/>
        </p:spPr>
        <p:txBody>
          <a:bodyPr/>
          <a:lstStyle/>
          <a:p>
            <a:fld id="{3A66A8DD-7C63-4885-8314-E9C7D4BEEED0}" type="slidenum">
              <a:rPr lang="en-US"/>
              <a:pPr/>
              <a:t>56</a:t>
            </a:fld>
            <a:endParaRPr lang="en-US"/>
          </a:p>
        </p:txBody>
      </p:sp>
      <p:sp>
        <p:nvSpPr>
          <p:cNvPr id="154628" name="Rectangle 2"/>
          <p:cNvSpPr>
            <a:spLocks noGrp="1" noRot="1" noChangeAspect="1" noChangeArrowheads="1" noTextEdit="1"/>
          </p:cNvSpPr>
          <p:nvPr>
            <p:ph type="sldImg"/>
          </p:nvPr>
        </p:nvSpPr>
        <p:spPr>
          <a:ln/>
        </p:spPr>
      </p:sp>
      <p:sp>
        <p:nvSpPr>
          <p:cNvPr id="154629" name="Rectangle 3"/>
          <p:cNvSpPr>
            <a:spLocks noGrp="1" noChangeArrowheads="1"/>
          </p:cNvSpPr>
          <p:nvPr>
            <p:ph type="body" idx="1"/>
          </p:nvPr>
        </p:nvSpPr>
        <p:spPr>
          <a:noFill/>
          <a:ln w="9525"/>
        </p:spPr>
        <p:txBody>
          <a:bodyPr/>
          <a:lstStyle/>
          <a:p>
            <a:r>
              <a:rPr lang="en-US" smtClean="0"/>
              <a:t>Note that all four archers demonstrate excellent string arm alignment.  All string elbows are also down and the archers are facing the target with no extreme eye angle.  Anchors are consistent and the strings are on the noses as well.  How did we lose this – when did we stop teaching this “advanced” technique?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r>
              <a:rPr lang="en-US"/>
              <a:t>Victoria Seminar, 10-9-05</a:t>
            </a:r>
          </a:p>
        </p:txBody>
      </p:sp>
      <p:sp>
        <p:nvSpPr>
          <p:cNvPr id="155651" name="Rectangle 7"/>
          <p:cNvSpPr>
            <a:spLocks noGrp="1" noChangeArrowheads="1"/>
          </p:cNvSpPr>
          <p:nvPr>
            <p:ph type="sldNum" sz="quarter" idx="5"/>
          </p:nvPr>
        </p:nvSpPr>
        <p:spPr>
          <a:noFill/>
        </p:spPr>
        <p:txBody>
          <a:bodyPr/>
          <a:lstStyle/>
          <a:p>
            <a:fld id="{F4837DA0-E37A-472F-8708-4F5D388F8F35}" type="slidenum">
              <a:rPr lang="en-US"/>
              <a:pPr/>
              <a:t>57</a:t>
            </a:fld>
            <a:endParaRPr lang="en-US"/>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w="9525"/>
        </p:spPr>
        <p:txBody>
          <a:bodyPr/>
          <a:lstStyle/>
          <a:p>
            <a:r>
              <a:rPr lang="en-US" dirty="0" smtClean="0"/>
              <a:t>Note that all four archers from 1936 demonstrate excellent string arm alignment. All use a slightly open stance, only</a:t>
            </a:r>
            <a:r>
              <a:rPr lang="en-US" baseline="0" dirty="0" smtClean="0"/>
              <a:t> a little </a:t>
            </a:r>
            <a:r>
              <a:rPr lang="en-US" baseline="0" dirty="0" err="1" smtClean="0"/>
              <a:t>hollowback</a:t>
            </a:r>
            <a:r>
              <a:rPr lang="en-US" baseline="0" dirty="0" smtClean="0"/>
              <a:t> in some but </a:t>
            </a:r>
            <a:r>
              <a:rPr lang="en-US" baseline="0" smtClean="0"/>
              <a:t>clearly “chest-down” </a:t>
            </a:r>
            <a:r>
              <a:rPr lang="en-US" baseline="0" dirty="0" smtClean="0"/>
              <a:t>in others. </a:t>
            </a:r>
            <a:r>
              <a:rPr lang="en-US" dirty="0" smtClean="0"/>
              <a:t> All string elbows and decently</a:t>
            </a:r>
            <a:r>
              <a:rPr lang="en-US" baseline="0" dirty="0" smtClean="0"/>
              <a:t> inline, shoulders</a:t>
            </a:r>
            <a:r>
              <a:rPr lang="en-US" dirty="0" smtClean="0"/>
              <a:t> are also down and the archers are facing the target with very little</a:t>
            </a:r>
            <a:r>
              <a:rPr lang="en-US" baseline="0" dirty="0" smtClean="0"/>
              <a:t>  </a:t>
            </a:r>
            <a:r>
              <a:rPr lang="en-US" dirty="0" smtClean="0"/>
              <a:t>extreme eye angle.  Anchors are consistent and the strings are on the noses as well.  How did we lose this – when did we stop teaching this “advanced” technique?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interesting</a:t>
            </a:r>
            <a:r>
              <a:rPr lang="en-US" baseline="0" dirty="0" smtClean="0"/>
              <a:t> that this question was not “settled” until photography could be used as a tool. </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doesn’t have to be 1200</a:t>
            </a:r>
            <a:r>
              <a:rPr lang="en-US" baseline="0" dirty="0" smtClean="0"/>
              <a:t> frames per second (fps) to help a coach train an athlete.  Many times a coach will “kind of” see something that happens in the blink of an eye but not be able to pin down the correct underlying cause of that.  Freeze-frame and high speed photography let the coach step out of the space-time continuum to analyze, then resume the normal flow of time. </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9AA1F16A-8946-4B14-A6A5-1881B341340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A1F16A-8946-4B14-A6A5-1881B341340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021B-5383-4D8B-B558-A418D7E8BA93}" type="datetimeFigureOut">
              <a:rPr lang="en-US" smtClean="0"/>
              <a:pPr/>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021B-5383-4D8B-B558-A418D7E8BA93}" type="datetimeFigureOut">
              <a:rPr lang="en-US" smtClean="0"/>
              <a:pPr/>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021B-5383-4D8B-B558-A418D7E8BA93}" type="datetimeFigureOut">
              <a:rPr lang="en-US" smtClean="0"/>
              <a:pPr/>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76250"/>
            <a:ext cx="7772400" cy="561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CDFE3A-1E91-45A6-94C7-FB268BBD2E3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021B-5383-4D8B-B558-A418D7E8BA93}" type="datetimeFigureOut">
              <a:rPr lang="en-US" smtClean="0"/>
              <a:pPr/>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C021B-5383-4D8B-B558-A418D7E8BA93}" type="datetimeFigureOut">
              <a:rPr lang="en-US" smtClean="0"/>
              <a:pPr/>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AC021B-5383-4D8B-B558-A418D7E8BA93}" type="datetimeFigureOut">
              <a:rPr lang="en-US" smtClean="0"/>
              <a:pPr/>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C021B-5383-4D8B-B558-A418D7E8BA93}" type="datetimeFigureOut">
              <a:rPr lang="en-US" smtClean="0"/>
              <a:pPr/>
              <a:t>2/18/2016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AC021B-5383-4D8B-B558-A418D7E8BA93}" type="datetimeFigureOut">
              <a:rPr lang="en-US" smtClean="0"/>
              <a:pPr/>
              <a:t>2/18/2016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C021B-5383-4D8B-B558-A418D7E8BA93}" type="datetimeFigureOut">
              <a:rPr lang="en-US" smtClean="0"/>
              <a:pPr/>
              <a:t>2/18/2016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021B-5383-4D8B-B558-A418D7E8BA93}" type="datetimeFigureOut">
              <a:rPr lang="en-US" smtClean="0"/>
              <a:pPr/>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021B-5383-4D8B-B558-A418D7E8BA93}" type="datetimeFigureOut">
              <a:rPr lang="en-US" smtClean="0"/>
              <a:pPr/>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9CF86-1330-405A-A532-B343853409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C021B-5383-4D8B-B558-A418D7E8BA93}" type="datetimeFigureOut">
              <a:rPr lang="en-US" smtClean="0"/>
              <a:pPr/>
              <a:t>2/18/2016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9CF86-1330-405A-A532-B343853409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913125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Tree>
  </p:cSld>
  <p:clrMapOvr>
    <a:masterClrMapping/>
  </p:clrMapOvr>
  <p:transition advTm="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Perspective</a:t>
            </a:r>
            <a:endParaRPr lang="en-US" dirty="0"/>
          </a:p>
        </p:txBody>
      </p:sp>
      <p:sp>
        <p:nvSpPr>
          <p:cNvPr id="3" name="Content Placeholder 2"/>
          <p:cNvSpPr>
            <a:spLocks noGrp="1"/>
          </p:cNvSpPr>
          <p:nvPr>
            <p:ph idx="1"/>
          </p:nvPr>
        </p:nvSpPr>
        <p:spPr>
          <a:xfrm>
            <a:off x="457200" y="1600201"/>
            <a:ext cx="8229600" cy="1981200"/>
          </a:xfrm>
        </p:spPr>
        <p:txBody>
          <a:bodyPr>
            <a:normAutofit lnSpcReduction="10000"/>
          </a:bodyPr>
          <a:lstStyle/>
          <a:p>
            <a:r>
              <a:rPr lang="en-US" dirty="0" smtClean="0"/>
              <a:t>“High Speed Photography” can be any picture that reveals to the coach an aspect that could not otherwise be seen or understood by the coach in real time.</a:t>
            </a:r>
            <a:endParaRPr lang="en-US" dirty="0"/>
          </a:p>
        </p:txBody>
      </p:sp>
      <p:pic>
        <p:nvPicPr>
          <p:cNvPr id="5" name="Picture 4" descr="CIMG4209.JPG"/>
          <p:cNvPicPr>
            <a:picLocks noChangeAspect="1"/>
          </p:cNvPicPr>
          <p:nvPr/>
        </p:nvPicPr>
        <p:blipFill>
          <a:blip r:embed="rId3" cstate="print"/>
          <a:stretch>
            <a:fillRect/>
          </a:stretch>
        </p:blipFill>
        <p:spPr>
          <a:xfrm>
            <a:off x="609600" y="3733800"/>
            <a:ext cx="3733800" cy="280035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Cameras can help you </a:t>
            </a:r>
            <a:br>
              <a:rPr lang="en-US" dirty="0" smtClean="0"/>
            </a:br>
            <a:r>
              <a:rPr lang="en-US" dirty="0" smtClean="0"/>
              <a:t>to help your archers…</a:t>
            </a:r>
            <a:endParaRPr lang="en-US" dirty="0"/>
          </a:p>
        </p:txBody>
      </p:sp>
      <p:pic>
        <p:nvPicPr>
          <p:cNvPr id="4" name="Content Placeholder 3" descr="izask4hep.jpg"/>
          <p:cNvPicPr>
            <a:picLocks noGrp="1" noChangeAspect="1"/>
          </p:cNvPicPr>
          <p:nvPr>
            <p:ph idx="1"/>
          </p:nvPr>
        </p:nvPicPr>
        <p:blipFill>
          <a:blip r:embed="rId3"/>
          <a:stretch>
            <a:fillRect/>
          </a:stretch>
        </p:blipFill>
        <p:spPr>
          <a:xfrm>
            <a:off x="1552674" y="1600200"/>
            <a:ext cx="6038651" cy="4525963"/>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a:t>
            </a:r>
            <a:endParaRPr lang="en-US" dirty="0"/>
          </a:p>
        </p:txBody>
      </p:sp>
      <p:pic>
        <p:nvPicPr>
          <p:cNvPr id="5" name="Picture Placeholder 4" descr="CIMG5450.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With a camera the obvious is not always right…..</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a:t>
            </a:r>
            <a:endParaRPr lang="en-US" dirty="0"/>
          </a:p>
        </p:txBody>
      </p:sp>
      <p:pic>
        <p:nvPicPr>
          <p:cNvPr id="5" name="Picture Placeholder 4" descr="CIMG5451.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Arrows can get old and ruptured inside yet look perfectly ok in the quiver, clearance (or lack of it)  can be seen far more clearly than by putting lipstick on it.</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a camera?</a:t>
            </a:r>
            <a:endParaRPr lang="en-US" dirty="0"/>
          </a:p>
        </p:txBody>
      </p:sp>
      <p:sp>
        <p:nvSpPr>
          <p:cNvPr id="3" name="Content Placeholder 2"/>
          <p:cNvSpPr>
            <a:spLocks noGrp="1"/>
          </p:cNvSpPr>
          <p:nvPr>
            <p:ph idx="1"/>
          </p:nvPr>
        </p:nvSpPr>
        <p:spPr/>
        <p:txBody>
          <a:bodyPr>
            <a:normAutofit/>
          </a:bodyPr>
          <a:lstStyle/>
          <a:p>
            <a:r>
              <a:rPr lang="en-US" dirty="0" smtClean="0"/>
              <a:t>Coaches may watch an athlete and be unable to see a subtle-but-critical flaw, or unable to accurately explain what he sees in a way the archer understands.</a:t>
            </a:r>
          </a:p>
          <a:p>
            <a:r>
              <a:rPr lang="en-US" dirty="0" smtClean="0"/>
              <a:t>Progress of the archer may be present but difficult to document or verify.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Cameras can pick up really subtle stuff!</a:t>
            </a:r>
            <a:endParaRPr lang="en-US" dirty="0"/>
          </a:p>
        </p:txBody>
      </p:sp>
      <p:pic>
        <p:nvPicPr>
          <p:cNvPr id="4" name="Content Placeholder 3" descr="sagitaire_vign.jpg"/>
          <p:cNvPicPr>
            <a:picLocks noGrp="1" noChangeAspect="1"/>
          </p:cNvPicPr>
          <p:nvPr>
            <p:ph sz="half" idx="1"/>
          </p:nvPr>
        </p:nvPicPr>
        <p:blipFill>
          <a:blip r:embed="rId2"/>
          <a:stretch>
            <a:fillRect/>
          </a:stretch>
        </p:blipFill>
        <p:spPr>
          <a:xfrm>
            <a:off x="304800" y="1578102"/>
            <a:ext cx="4038600" cy="4078986"/>
          </a:xfrm>
        </p:spPr>
      </p:pic>
      <p:pic>
        <p:nvPicPr>
          <p:cNvPr id="6" name="Content Placeholder 5" descr="bowguy.jpg"/>
          <p:cNvPicPr>
            <a:picLocks noGrp="1" noChangeAspect="1"/>
          </p:cNvPicPr>
          <p:nvPr>
            <p:ph sz="half" idx="2"/>
          </p:nvPr>
        </p:nvPicPr>
        <p:blipFill>
          <a:blip r:embed="rId3"/>
          <a:stretch>
            <a:fillRect/>
          </a:stretch>
        </p:blipFill>
        <p:spPr>
          <a:xfrm>
            <a:off x="4724400" y="1600200"/>
            <a:ext cx="3895559" cy="4053681"/>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a camera?</a:t>
            </a:r>
            <a:endParaRPr lang="en-US" dirty="0"/>
          </a:p>
        </p:txBody>
      </p:sp>
      <p:sp>
        <p:nvSpPr>
          <p:cNvPr id="3" name="Content Placeholder 2"/>
          <p:cNvSpPr>
            <a:spLocks noGrp="1"/>
          </p:cNvSpPr>
          <p:nvPr>
            <p:ph idx="1"/>
          </p:nvPr>
        </p:nvSpPr>
        <p:spPr/>
        <p:txBody>
          <a:bodyPr/>
          <a:lstStyle/>
          <a:p>
            <a:r>
              <a:rPr lang="en-US" dirty="0" smtClean="0"/>
              <a:t>Equipment performance may be poor but unknown by both the archer and the coach.</a:t>
            </a:r>
          </a:p>
          <a:p>
            <a:r>
              <a:rPr lang="en-US" dirty="0" smtClean="0"/>
              <a:t>Athletes who can see their body in performance will often be surprised by what they see.  </a:t>
            </a:r>
          </a:p>
          <a:p>
            <a:r>
              <a:rPr lang="en-US" dirty="0" smtClean="0"/>
              <a:t>"That's not what it feels like I am doing"</a:t>
            </a:r>
            <a:br>
              <a:rPr lang="en-US" dirty="0" smtClean="0"/>
            </a:b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or Feedback? </a:t>
            </a:r>
            <a:endParaRPr lang="en-US" dirty="0"/>
          </a:p>
        </p:txBody>
      </p:sp>
      <p:sp>
        <p:nvSpPr>
          <p:cNvPr id="3" name="Content Placeholder 2"/>
          <p:cNvSpPr>
            <a:spLocks noGrp="1"/>
          </p:cNvSpPr>
          <p:nvPr>
            <p:ph idx="1"/>
          </p:nvPr>
        </p:nvSpPr>
        <p:spPr/>
        <p:txBody>
          <a:bodyPr>
            <a:normAutofit/>
          </a:bodyPr>
          <a:lstStyle/>
          <a:p>
            <a:r>
              <a:rPr lang="en-US" dirty="0" smtClean="0"/>
              <a:t>Athletes inherently rely on feedback</a:t>
            </a:r>
          </a:p>
          <a:p>
            <a:r>
              <a:rPr lang="en-US" dirty="0" smtClean="0"/>
              <a:t>Coaches inherently rely on advice (“coaching”)</a:t>
            </a:r>
          </a:p>
          <a:p>
            <a:r>
              <a:rPr lang="en-US" dirty="0" smtClean="0"/>
              <a:t>Advice is of little value unless it is accurate, timely, and is understood, accepted by the athlete as true, and then acted upon</a:t>
            </a:r>
          </a:p>
          <a:p>
            <a:r>
              <a:rPr lang="en-US" dirty="0" smtClean="0"/>
              <a:t>Correctly used, cameras can provide objective feedback that athletes will accept as valid advice from the coach.</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Threatless</a:t>
            </a:r>
            <a:r>
              <a:rPr lang="en-US" dirty="0" smtClean="0"/>
              <a:t> Teaching</a:t>
            </a:r>
            <a:endParaRPr lang="en-US" dirty="0"/>
          </a:p>
        </p:txBody>
      </p:sp>
      <p:sp>
        <p:nvSpPr>
          <p:cNvPr id="3" name="Content Placeholder 2"/>
          <p:cNvSpPr>
            <a:spLocks noGrp="1"/>
          </p:cNvSpPr>
          <p:nvPr>
            <p:ph idx="1"/>
          </p:nvPr>
        </p:nvSpPr>
        <p:spPr/>
        <p:txBody>
          <a:bodyPr/>
          <a:lstStyle/>
          <a:p>
            <a:r>
              <a:rPr lang="en-US" dirty="0" smtClean="0"/>
              <a:t>Criticism through the camera can totally non-threatening because </a:t>
            </a:r>
            <a:r>
              <a:rPr lang="en-US" dirty="0" err="1" smtClean="0"/>
              <a:t>undoctored</a:t>
            </a:r>
            <a:r>
              <a:rPr lang="en-US" dirty="0" smtClean="0"/>
              <a:t> images are readily accepted as true and accurate, BUT...  </a:t>
            </a:r>
          </a:p>
          <a:p>
            <a:r>
              <a:rPr lang="en-US" dirty="0" smtClean="0"/>
              <a:t>The coach must be professional in presenting any criticism – </a:t>
            </a:r>
            <a:r>
              <a:rPr lang="en-US" dirty="0" err="1" smtClean="0"/>
              <a:t>ie</a:t>
            </a:r>
            <a:r>
              <a:rPr lang="en-US" dirty="0" smtClean="0"/>
              <a:t>, be positive when dealing with a negative, and operate on an honest and accurate basis.</a:t>
            </a:r>
          </a:p>
          <a:p>
            <a:pPr>
              <a:buNone/>
            </a:pPr>
            <a:endParaRPr lang="en-US" dirty="0"/>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Again?</a:t>
            </a:r>
            <a:endParaRPr lang="en-US" dirty="0"/>
          </a:p>
        </p:txBody>
      </p:sp>
      <p:sp>
        <p:nvSpPr>
          <p:cNvPr id="3" name="Content Placeholder 2"/>
          <p:cNvSpPr>
            <a:spLocks noGrp="1"/>
          </p:cNvSpPr>
          <p:nvPr>
            <p:ph idx="1"/>
          </p:nvPr>
        </p:nvSpPr>
        <p:spPr/>
        <p:txBody>
          <a:bodyPr>
            <a:normAutofit/>
          </a:bodyPr>
          <a:lstStyle/>
          <a:p>
            <a:r>
              <a:rPr lang="en-US" dirty="0" smtClean="0"/>
              <a:t>Feedback to an athlete is critical, and providing immediate feedback increases its effectiveness.  </a:t>
            </a:r>
          </a:p>
          <a:p>
            <a:r>
              <a:rPr lang="en-US" dirty="0" smtClean="0"/>
              <a:t>It can be critical if it enables the athlete to adopt the appropriate response to the coach's instructions.</a:t>
            </a:r>
          </a:p>
          <a:p>
            <a:r>
              <a:rPr lang="en-US" dirty="0" smtClean="0"/>
              <a:t>The coach can learn from the imagery as well.</a:t>
            </a:r>
            <a:br>
              <a:rPr lang="en-US" dirty="0" smtClean="0"/>
            </a:br>
            <a:endParaRPr lang="en-US" dirty="0"/>
          </a:p>
        </p:txBody>
      </p:sp>
    </p:spTree>
  </p:cSld>
  <p:clrMapOvr>
    <a:masterClrMapping/>
  </p:clrMapOvr>
  <p:transition spd="med">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Thanks to the Best Method</a:t>
            </a:r>
            <a:endParaRPr lang="en-US" dirty="0"/>
          </a:p>
        </p:txBody>
      </p:sp>
      <p:pic>
        <p:nvPicPr>
          <p:cNvPr id="8" name="Content Placeholder 7" descr="BeijingPhotobyKevin.jpg"/>
          <p:cNvPicPr>
            <a:picLocks noGrp="1" noChangeAspect="1"/>
          </p:cNvPicPr>
          <p:nvPr>
            <p:ph idx="1"/>
          </p:nvPr>
        </p:nvPicPr>
        <p:blipFill>
          <a:blip r:embed="rId2" cstate="print"/>
          <a:stretch>
            <a:fillRect/>
          </a:stretch>
        </p:blipFill>
        <p:spPr>
          <a:xfrm flipH="1">
            <a:off x="3200400" y="1295400"/>
            <a:ext cx="3200400" cy="4830763"/>
          </a:xfr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Historically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Coaches typically only have limited ways to provide feedback to their athletes</a:t>
            </a:r>
          </a:p>
          <a:p>
            <a:r>
              <a:rPr lang="en-US" dirty="0" smtClean="0"/>
              <a:t>Some tactile</a:t>
            </a:r>
          </a:p>
          <a:p>
            <a:pPr lvl="1"/>
            <a:r>
              <a:rPr lang="en-US" dirty="0" smtClean="0"/>
              <a:t>Pushing down on shoulder, for example</a:t>
            </a:r>
          </a:p>
          <a:p>
            <a:r>
              <a:rPr lang="en-US" dirty="0" smtClean="0"/>
              <a:t>Some visual </a:t>
            </a:r>
          </a:p>
          <a:p>
            <a:pPr lvl="1"/>
            <a:r>
              <a:rPr lang="en-US" dirty="0" smtClean="0"/>
              <a:t>Show and tell (here, watch me show you)</a:t>
            </a:r>
          </a:p>
          <a:p>
            <a:pPr lvl="1"/>
            <a:r>
              <a:rPr lang="en-US" dirty="0" smtClean="0"/>
              <a:t>Hey, watch him, he does it right/wrong</a:t>
            </a:r>
          </a:p>
          <a:p>
            <a:r>
              <a:rPr lang="en-US" dirty="0" smtClean="0"/>
              <a:t>Some audible</a:t>
            </a:r>
          </a:p>
          <a:p>
            <a:pPr lvl="1"/>
            <a:r>
              <a:rPr lang="en-US" dirty="0" smtClean="0"/>
              <a:t>Yelling – not so good for archer composure</a:t>
            </a:r>
          </a:p>
          <a:p>
            <a:r>
              <a:rPr lang="en-US" dirty="0" smtClean="0"/>
              <a:t>These are NOT information-rich in the way a video clip or sequence is</a:t>
            </a:r>
          </a:p>
        </p:txBody>
      </p:sp>
    </p:spTree>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normAutofit lnSpcReduction="10000"/>
          </a:bodyPr>
          <a:lstStyle/>
          <a:p>
            <a:r>
              <a:rPr lang="en-US" dirty="0" smtClean="0"/>
              <a:t>Athletes improve through feedback.</a:t>
            </a:r>
          </a:p>
          <a:p>
            <a:r>
              <a:rPr lang="en-US" dirty="0" smtClean="0"/>
              <a:t>Feedback is best done sooner, to link to action</a:t>
            </a:r>
          </a:p>
          <a:p>
            <a:r>
              <a:rPr lang="en-US" dirty="0" smtClean="0"/>
              <a:t>Frequent is better than seldom, within reason, especially with less-advanced athletes</a:t>
            </a:r>
          </a:p>
          <a:p>
            <a:r>
              <a:rPr lang="en-US" dirty="0" smtClean="0"/>
              <a:t>Coaches should act to correct one error at a time</a:t>
            </a:r>
          </a:p>
          <a:p>
            <a:r>
              <a:rPr lang="en-US" dirty="0" smtClean="0"/>
              <a:t>Reinforce the positive at the same time to improve motivation to correct the error</a:t>
            </a:r>
          </a:p>
          <a:p>
            <a:pPr lvl="1">
              <a:buNone/>
            </a:pPr>
            <a:r>
              <a:rPr lang="en-US" sz="1600" dirty="0" smtClean="0"/>
              <a:t>*Successful Coaching, 3</a:t>
            </a:r>
            <a:r>
              <a:rPr lang="en-US" sz="1600" baseline="30000" dirty="0" smtClean="0"/>
              <a:t>rd</a:t>
            </a:r>
            <a:r>
              <a:rPr lang="en-US" sz="1600" dirty="0" smtClean="0"/>
              <a:t> Ed., Rainer Martens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Picture Worth 1000 True Words….</a:t>
            </a:r>
            <a:endParaRPr lang="en-US" dirty="0"/>
          </a:p>
        </p:txBody>
      </p:sp>
      <p:sp>
        <p:nvSpPr>
          <p:cNvPr id="3" name="Content Placeholder 2"/>
          <p:cNvSpPr>
            <a:spLocks noGrp="1"/>
          </p:cNvSpPr>
          <p:nvPr>
            <p:ph idx="1"/>
          </p:nvPr>
        </p:nvSpPr>
        <p:spPr/>
        <p:txBody>
          <a:bodyPr>
            <a:normAutofit lnSpcReduction="10000"/>
          </a:bodyPr>
          <a:lstStyle/>
          <a:p>
            <a:r>
              <a:rPr lang="en-US" dirty="0" smtClean="0"/>
              <a:t>Advice presented with visual evidence (feedback) based on camera is more believable and has a stronger base in reality which the athlete is more likely to both accept and understand. </a:t>
            </a:r>
          </a:p>
          <a:p>
            <a:r>
              <a:rPr lang="en-US" dirty="0" smtClean="0"/>
              <a:t>Feedback via camera is powerful because it is both immediate and non-verbal.</a:t>
            </a:r>
          </a:p>
          <a:p>
            <a:r>
              <a:rPr lang="en-US" dirty="0" smtClean="0"/>
              <a:t>“It didn’t feel like I was leaning south but ok, I was!”</a:t>
            </a:r>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H1.bmp"/>
          <p:cNvPicPr>
            <a:picLocks noGrp="1" noChangeAspect="1"/>
          </p:cNvPicPr>
          <p:nvPr>
            <p:ph idx="1"/>
          </p:nvPr>
        </p:nvPicPr>
        <p:blipFill>
          <a:blip r:embed="rId3"/>
          <a:stretch>
            <a:fillRect/>
          </a:stretch>
        </p:blipFill>
        <p:spPr>
          <a:xfrm>
            <a:off x="228600" y="1219200"/>
            <a:ext cx="8458200" cy="5125341"/>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Example: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You can shoot a loop of frames of an execution and…</a:t>
            </a:r>
          </a:p>
          <a:p>
            <a:r>
              <a:rPr lang="en-US" dirty="0" smtClean="0"/>
              <a:t>Replay it to yourself and evaluate it in 10 seconds,</a:t>
            </a:r>
          </a:p>
          <a:p>
            <a:r>
              <a:rPr lang="en-US" dirty="0" smtClean="0"/>
              <a:t>Decide on the instruction to the athlete in three more seconds,</a:t>
            </a:r>
          </a:p>
          <a:p>
            <a:r>
              <a:rPr lang="en-US" dirty="0" smtClean="0"/>
              <a:t>Show the loop to the athlete and point out the “flaw” or the “good”</a:t>
            </a:r>
          </a:p>
          <a:p>
            <a:r>
              <a:rPr lang="en-US" dirty="0" smtClean="0"/>
              <a:t>Verify by question whether the athlete sees it, too</a:t>
            </a:r>
          </a:p>
          <a:p>
            <a:r>
              <a:rPr lang="en-US" dirty="0" smtClean="0"/>
              <a:t>Based on what the athlete is watching, suggest a solution to try or else cement the good action</a:t>
            </a:r>
          </a:p>
          <a:p>
            <a:r>
              <a:rPr lang="en-US" b="1" i="1" dirty="0" smtClean="0"/>
              <a:t>INSTANT ACCURATE FEEDBACK IS THE BEST</a:t>
            </a:r>
            <a:endParaRPr lang="en-US"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Can You Use A Camera?</a:t>
            </a:r>
            <a:endParaRPr lang="en-US" dirty="0"/>
          </a:p>
        </p:txBody>
      </p:sp>
      <p:sp>
        <p:nvSpPr>
          <p:cNvPr id="3" name="Content Placeholder 2"/>
          <p:cNvSpPr>
            <a:spLocks noGrp="1"/>
          </p:cNvSpPr>
          <p:nvPr>
            <p:ph idx="1"/>
          </p:nvPr>
        </p:nvSpPr>
        <p:spPr/>
        <p:txBody>
          <a:bodyPr>
            <a:normAutofit/>
          </a:bodyPr>
          <a:lstStyle/>
          <a:p>
            <a:r>
              <a:rPr lang="en-US" dirty="0" smtClean="0"/>
              <a:t>Whenever you coach</a:t>
            </a:r>
          </a:p>
          <a:p>
            <a:r>
              <a:rPr lang="en-US" dirty="0" smtClean="0"/>
              <a:t>Even when your athlete is “just shooting”, you can jump in with positive reinforcement</a:t>
            </a:r>
          </a:p>
          <a:p>
            <a:r>
              <a:rPr lang="en-US" dirty="0" smtClean="0"/>
              <a:t>There are times when you want to be casual or sneaky about photos and other times where you want to be obvious.</a:t>
            </a:r>
          </a:p>
          <a:p>
            <a:r>
              <a:rPr lang="en-US" dirty="0" smtClean="0"/>
              <a:t>The camera can be a stimulant (“stressor”)</a:t>
            </a:r>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Observer Effect</a:t>
            </a:r>
            <a:endParaRPr lang="en-US" dirty="0"/>
          </a:p>
        </p:txBody>
      </p:sp>
      <p:sp>
        <p:nvSpPr>
          <p:cNvPr id="3" name="Content Placeholder 2"/>
          <p:cNvSpPr>
            <a:spLocks noGrp="1"/>
          </p:cNvSpPr>
          <p:nvPr>
            <p:ph idx="1"/>
          </p:nvPr>
        </p:nvSpPr>
        <p:spPr/>
        <p:txBody>
          <a:bodyPr>
            <a:normAutofit lnSpcReduction="10000"/>
          </a:bodyPr>
          <a:lstStyle/>
          <a:p>
            <a:r>
              <a:rPr lang="en-US" dirty="0" smtClean="0"/>
              <a:t>There is an axiom in physics: The mere act of observing something, changes it</a:t>
            </a:r>
          </a:p>
          <a:p>
            <a:r>
              <a:rPr lang="en-US" dirty="0" smtClean="0"/>
              <a:t>It is likely your athlete will change her method slightly if you only use a camera infrequently</a:t>
            </a:r>
          </a:p>
          <a:p>
            <a:r>
              <a:rPr lang="en-US" dirty="0" smtClean="0"/>
              <a:t>After a few shots, the archer will usually settle down to a more normal form </a:t>
            </a:r>
          </a:p>
          <a:p>
            <a:r>
              <a:rPr lang="en-US" dirty="0" smtClean="0"/>
              <a:t>USUALLY - Don’t give critical advice based on only one photo instance but do use your judgment</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Should You Use A Camera?</a:t>
            </a:r>
            <a:endParaRPr lang="en-US" dirty="0"/>
          </a:p>
        </p:txBody>
      </p:sp>
      <p:sp>
        <p:nvSpPr>
          <p:cNvPr id="3" name="Content Placeholder 2"/>
          <p:cNvSpPr>
            <a:spLocks noGrp="1"/>
          </p:cNvSpPr>
          <p:nvPr>
            <p:ph idx="1"/>
          </p:nvPr>
        </p:nvSpPr>
        <p:spPr/>
        <p:txBody>
          <a:bodyPr>
            <a:normAutofit lnSpcReduction="10000"/>
          </a:bodyPr>
          <a:lstStyle/>
          <a:p>
            <a:r>
              <a:rPr lang="en-US" dirty="0" smtClean="0"/>
              <a:t>During Competition? ABSOLUTELY!	 The athlete’s “true” form will be present.</a:t>
            </a:r>
          </a:p>
          <a:p>
            <a:r>
              <a:rPr lang="en-US" dirty="0" smtClean="0"/>
              <a:t>You don’t have to provide feedback immediately during a tournament, of course.</a:t>
            </a:r>
          </a:p>
          <a:p>
            <a:r>
              <a:rPr lang="en-US" dirty="0" smtClean="0"/>
              <a:t>Can your athlete accept advice between ends?  Rounds? At the hotel later?  ALL of these?</a:t>
            </a:r>
          </a:p>
          <a:p>
            <a:r>
              <a:rPr lang="en-US" dirty="0" smtClean="0"/>
              <a:t>Use your intelligence to intervene properly based on your athlete’s abilities (and your own) AND your relationship.</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 on the overall motion</a:t>
            </a:r>
            <a:endParaRPr lang="en-US" dirty="0"/>
          </a:p>
        </p:txBody>
      </p:sp>
      <p:pic>
        <p:nvPicPr>
          <p:cNvPr id="4" name="Content Placeholder 3" descr="Lori1.gif"/>
          <p:cNvPicPr>
            <a:picLocks noGrp="1" noChangeAspect="1"/>
          </p:cNvPicPr>
          <p:nvPr>
            <p:ph idx="1"/>
          </p:nvPr>
        </p:nvPicPr>
        <p:blipFill>
          <a:blip r:embed="rId3"/>
          <a:stretch>
            <a:fillRect/>
          </a:stretch>
        </p:blipFill>
        <p:spPr>
          <a:xfrm>
            <a:off x="1554691" y="1600200"/>
            <a:ext cx="6034617" cy="4525963"/>
          </a:xfr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look now?</a:t>
            </a:r>
            <a:endParaRPr lang="en-US" dirty="0"/>
          </a:p>
        </p:txBody>
      </p:sp>
      <p:sp>
        <p:nvSpPr>
          <p:cNvPr id="3" name="Content Placeholder 2"/>
          <p:cNvSpPr>
            <a:spLocks noGrp="1"/>
          </p:cNvSpPr>
          <p:nvPr>
            <p:ph idx="1"/>
          </p:nvPr>
        </p:nvSpPr>
        <p:spPr/>
        <p:txBody>
          <a:bodyPr/>
          <a:lstStyle/>
          <a:p>
            <a:r>
              <a:rPr lang="en-US" dirty="0" smtClean="0"/>
              <a:t>If the archer improves her form due to a camera being present, is this “camera effect” bad?</a:t>
            </a:r>
          </a:p>
          <a:p>
            <a:r>
              <a:rPr lang="en-US" dirty="0" smtClean="0"/>
              <a:t>Probably not, but you cannot rely on the improvement being permanent, you must verify it over time and revisit the issue again later.</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562600" cy="1162050"/>
          </a:xfrm>
        </p:spPr>
        <p:txBody>
          <a:bodyPr>
            <a:normAutofit/>
          </a:bodyPr>
          <a:lstStyle/>
          <a:p>
            <a:r>
              <a:rPr lang="en-US" dirty="0" err="1" smtClean="0"/>
              <a:t>Flouroquinolones</a:t>
            </a:r>
            <a:r>
              <a:rPr lang="en-US" dirty="0" smtClean="0"/>
              <a:t>: Black Box Warning</a:t>
            </a:r>
            <a:r>
              <a:rPr lang="en-US" b="1" dirty="0" smtClean="0"/>
              <a:t/>
            </a:r>
            <a:br>
              <a:rPr lang="en-US" b="1" dirty="0" smtClean="0"/>
            </a:br>
            <a:endParaRPr lang="en-US" dirty="0"/>
          </a:p>
        </p:txBody>
      </p:sp>
      <p:sp>
        <p:nvSpPr>
          <p:cNvPr id="5" name="Text Placeholder 4"/>
          <p:cNvSpPr>
            <a:spLocks noGrp="1"/>
          </p:cNvSpPr>
          <p:nvPr>
            <p:ph type="body" sz="half" idx="2"/>
          </p:nvPr>
        </p:nvSpPr>
        <p:spPr/>
        <p:txBody>
          <a:bodyPr/>
          <a:lstStyle/>
          <a:p>
            <a:r>
              <a:rPr lang="en-US" dirty="0" smtClean="0"/>
              <a:t>Marlon Shirley is shown in Beijing blowing his only </a:t>
            </a:r>
            <a:r>
              <a:rPr lang="en-US" dirty="0" err="1" smtClean="0"/>
              <a:t>achilles</a:t>
            </a:r>
            <a:r>
              <a:rPr lang="en-US" dirty="0" smtClean="0"/>
              <a:t> tendon, what is likely a career-ending injury.</a:t>
            </a:r>
          </a:p>
          <a:p>
            <a:r>
              <a:rPr lang="en-US" dirty="0" smtClean="0"/>
              <a:t>Misty May (Gold Medalist Olympic Volleyball) blew an </a:t>
            </a:r>
            <a:r>
              <a:rPr lang="en-US" dirty="0" err="1" smtClean="0"/>
              <a:t>achilles</a:t>
            </a:r>
            <a:r>
              <a:rPr lang="en-US" dirty="0" smtClean="0"/>
              <a:t> while dancing.</a:t>
            </a:r>
          </a:p>
          <a:p>
            <a:endParaRPr lang="en-US" dirty="0" smtClean="0"/>
          </a:p>
          <a:p>
            <a:r>
              <a:rPr lang="en-US" dirty="0" smtClean="0"/>
              <a:t>Tendon tissue is located throughout the body; however, the most common tendon linked with </a:t>
            </a:r>
            <a:r>
              <a:rPr lang="en-US" dirty="0" err="1" smtClean="0"/>
              <a:t>flouroquinolone</a:t>
            </a:r>
            <a:r>
              <a:rPr lang="en-US" dirty="0" smtClean="0"/>
              <a:t>-based rupture is the Achilles tendon. </a:t>
            </a:r>
          </a:p>
          <a:p>
            <a:r>
              <a:rPr lang="en-US" dirty="0" smtClean="0"/>
              <a:t>Reports indicate that the injury often occurred without pain or warning.</a:t>
            </a:r>
          </a:p>
          <a:p>
            <a:r>
              <a:rPr lang="en-US" dirty="0" smtClean="0"/>
              <a:t>IT CAN HAPPEN TO HAND, ARM, SHOULDER,  ANYWHERE.</a:t>
            </a:r>
          </a:p>
          <a:p>
            <a:r>
              <a:rPr lang="en-US" dirty="0" err="1" smtClean="0"/>
              <a:t>Levaquin</a:t>
            </a:r>
            <a:endParaRPr lang="en-US" dirty="0" smtClean="0"/>
          </a:p>
          <a:p>
            <a:r>
              <a:rPr lang="en-US" dirty="0" err="1" smtClean="0"/>
              <a:t>Cipro</a:t>
            </a:r>
            <a:endParaRPr lang="en-US" dirty="0" smtClean="0"/>
          </a:p>
          <a:p>
            <a:r>
              <a:rPr lang="en-US" dirty="0" err="1" smtClean="0"/>
              <a:t>Avelox</a:t>
            </a:r>
            <a:endParaRPr lang="en-US" dirty="0" smtClean="0"/>
          </a:p>
          <a:p>
            <a:r>
              <a:rPr lang="en-US" dirty="0" err="1" smtClean="0"/>
              <a:t>Tequin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Focus On?</a:t>
            </a:r>
            <a:endParaRPr lang="en-US" dirty="0"/>
          </a:p>
        </p:txBody>
      </p:sp>
      <p:pic>
        <p:nvPicPr>
          <p:cNvPr id="4" name="Content Placeholder 3" descr="pic136.jpg"/>
          <p:cNvPicPr>
            <a:picLocks noGrp="1" noChangeAspect="1"/>
          </p:cNvPicPr>
          <p:nvPr>
            <p:ph idx="1"/>
          </p:nvPr>
        </p:nvPicPr>
        <p:blipFill>
          <a:blip r:embed="rId2"/>
          <a:stretch>
            <a:fillRect/>
          </a:stretch>
        </p:blipFill>
        <p:spPr>
          <a:xfrm>
            <a:off x="1524000" y="1577181"/>
            <a:ext cx="6400800" cy="4800600"/>
          </a:xfr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Focus 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You have already witnessed a variety of photos displayed by Coach Lee showing the right approach.</a:t>
            </a:r>
          </a:p>
          <a:p>
            <a:r>
              <a:rPr lang="en-US" dirty="0" smtClean="0"/>
              <a:t>Assume the right camera position that allows you to focus on:</a:t>
            </a:r>
          </a:p>
          <a:p>
            <a:pPr lvl="1"/>
            <a:r>
              <a:rPr lang="en-US" dirty="0" smtClean="0"/>
              <a:t>Posture</a:t>
            </a:r>
          </a:p>
          <a:p>
            <a:pPr lvl="1"/>
            <a:r>
              <a:rPr lang="en-US" dirty="0" smtClean="0"/>
              <a:t>Weight Distribution</a:t>
            </a:r>
          </a:p>
          <a:p>
            <a:pPr lvl="1"/>
            <a:r>
              <a:rPr lang="en-US" dirty="0" smtClean="0"/>
              <a:t>Hollow Back</a:t>
            </a:r>
          </a:p>
          <a:p>
            <a:pPr lvl="1"/>
            <a:r>
              <a:rPr lang="en-US" dirty="0" smtClean="0"/>
              <a:t>Chest Down</a:t>
            </a:r>
          </a:p>
          <a:p>
            <a:pPr lvl="1"/>
            <a:r>
              <a:rPr lang="en-US" dirty="0" smtClean="0"/>
              <a:t>Shoulders Down</a:t>
            </a:r>
          </a:p>
          <a:p>
            <a:pPr lvl="1"/>
            <a:r>
              <a:rPr lang="en-US" dirty="0" smtClean="0"/>
              <a:t>Do you detect  a pattern to “what”? Yet?</a:t>
            </a:r>
          </a:p>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Focus On….</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You focus on any part of the Shot Cycle, and every part of the Shot Cycle.  </a:t>
            </a:r>
          </a:p>
          <a:p>
            <a:r>
              <a:rPr lang="en-US" dirty="0" smtClean="0"/>
              <a:t>Virtually every component of the Shot Cycle can be </a:t>
            </a:r>
            <a:r>
              <a:rPr lang="en-US" dirty="0" err="1" smtClean="0"/>
              <a:t>videographed</a:t>
            </a:r>
            <a:r>
              <a:rPr lang="en-US" dirty="0" smtClean="0"/>
              <a:t>, studied, and reinforced.</a:t>
            </a:r>
          </a:p>
          <a:p>
            <a:r>
              <a:rPr lang="en-US" dirty="0" smtClean="0"/>
              <a:t>I believe that the coach can become a better student of the Shot Cycle by use of the camera, and then be a better teacher of it as well.</a:t>
            </a:r>
          </a:p>
          <a:p>
            <a:endParaRPr lang="en-US" dirty="0"/>
          </a:p>
        </p:txBody>
      </p:sp>
      <p:pic>
        <p:nvPicPr>
          <p:cNvPr id="5" name="Content Placeholder 4" descr="PA160403.JPG"/>
          <p:cNvPicPr>
            <a:picLocks noGrp="1" noChangeAspect="1"/>
          </p:cNvPicPr>
          <p:nvPr>
            <p:ph sz="half" idx="2"/>
          </p:nvPr>
        </p:nvPicPr>
        <p:blipFill>
          <a:blip r:embed="rId2" cstate="print"/>
          <a:stretch>
            <a:fillRect/>
          </a:stretch>
        </p:blipFill>
        <p:spPr>
          <a:xfrm>
            <a:off x="4648200" y="2348706"/>
            <a:ext cx="4038600" cy="3028950"/>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Positions For Archery Photos</a:t>
            </a:r>
            <a:endParaRPr lang="en-US" dirty="0"/>
          </a:p>
        </p:txBody>
      </p:sp>
      <p:sp>
        <p:nvSpPr>
          <p:cNvPr id="3" name="Content Placeholder 2"/>
          <p:cNvSpPr>
            <a:spLocks noGrp="1"/>
          </p:cNvSpPr>
          <p:nvPr>
            <p:ph idx="1"/>
          </p:nvPr>
        </p:nvSpPr>
        <p:spPr/>
        <p:txBody>
          <a:bodyPr>
            <a:normAutofit/>
          </a:bodyPr>
          <a:lstStyle/>
          <a:p>
            <a:r>
              <a:rPr lang="en-US" dirty="0" smtClean="0"/>
              <a:t>All points of the compass. </a:t>
            </a:r>
          </a:p>
          <a:p>
            <a:r>
              <a:rPr lang="en-US" dirty="0" smtClean="0"/>
              <a:t>Low and high (ladder, step stool, on the ground)</a:t>
            </a:r>
          </a:p>
          <a:p>
            <a:r>
              <a:rPr lang="en-US" dirty="0" smtClean="0"/>
              <a:t>North, South, East, West (Not “back”)</a:t>
            </a:r>
          </a:p>
          <a:p>
            <a:r>
              <a:rPr lang="en-US" dirty="0" smtClean="0"/>
              <a:t>Agree on vocabulary with your students</a:t>
            </a:r>
          </a:p>
          <a:p>
            <a:r>
              <a:rPr lang="en-US" dirty="0" smtClean="0"/>
              <a:t>Best techniques for archery photography are based on goals – “what needs work” – not what looks the best as a photo for publication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 a tripod</a:t>
            </a:r>
            <a:endParaRPr lang="en-US" dirty="0"/>
          </a:p>
        </p:txBody>
      </p:sp>
      <p:pic>
        <p:nvPicPr>
          <p:cNvPr id="7" name="Content Placeholder 6" descr="PA160404.JPG"/>
          <p:cNvPicPr>
            <a:picLocks noGrp="1" noChangeAspect="1"/>
          </p:cNvPicPr>
          <p:nvPr>
            <p:ph sz="half" idx="1"/>
          </p:nvPr>
        </p:nvPicPr>
        <p:blipFill>
          <a:blip r:embed="rId3" cstate="print"/>
          <a:stretch>
            <a:fillRect/>
          </a:stretch>
        </p:blipFill>
        <p:spPr>
          <a:xfrm>
            <a:off x="457200" y="2348706"/>
            <a:ext cx="4038600" cy="3028950"/>
          </a:xfrm>
        </p:spPr>
      </p:pic>
      <p:pic>
        <p:nvPicPr>
          <p:cNvPr id="8" name="Content Placeholder 7" descr="PA160420.JPG"/>
          <p:cNvPicPr>
            <a:picLocks noGrp="1" noChangeAspect="1"/>
          </p:cNvPicPr>
          <p:nvPr>
            <p:ph sz="half" idx="2"/>
          </p:nvPr>
        </p:nvPicPr>
        <p:blipFill>
          <a:blip r:embed="rId4"/>
          <a:stretch>
            <a:fillRect/>
          </a:stretch>
        </p:blipFill>
        <p:spPr>
          <a:xfrm>
            <a:off x="4648200" y="2348706"/>
            <a:ext cx="4038600" cy="3028950"/>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Camera Will Help You To Be A Better Coach</a:t>
            </a:r>
            <a:endParaRPr lang="en-US" dirty="0"/>
          </a:p>
        </p:txBody>
      </p:sp>
      <p:sp>
        <p:nvSpPr>
          <p:cNvPr id="3" name="Content Placeholder 2"/>
          <p:cNvSpPr>
            <a:spLocks noGrp="1"/>
          </p:cNvSpPr>
          <p:nvPr>
            <p:ph idx="1"/>
          </p:nvPr>
        </p:nvSpPr>
        <p:spPr/>
        <p:txBody>
          <a:bodyPr>
            <a:normAutofit/>
          </a:bodyPr>
          <a:lstStyle/>
          <a:p>
            <a:r>
              <a:rPr lang="en-US" dirty="0" smtClean="0"/>
              <a:t>As a coach, you must practice “interventions” whether you use a camera or not.</a:t>
            </a:r>
          </a:p>
          <a:p>
            <a:r>
              <a:rPr lang="en-US" dirty="0" smtClean="0"/>
              <a:t>Cameras can be used by coaches to confirm what they suspect they “just saw”.</a:t>
            </a:r>
          </a:p>
          <a:p>
            <a:r>
              <a:rPr lang="en-US" dirty="0" smtClean="0"/>
              <a:t>You have to practice “seeing” what you are watching and the camera gives YOU feedback.</a:t>
            </a:r>
          </a:p>
          <a:p>
            <a:r>
              <a:rPr lang="en-US" dirty="0" smtClean="0"/>
              <a:t>Cameras allow you to make more timely adjustments to your athlete’s technique.</a:t>
            </a:r>
          </a:p>
          <a:p>
            <a:pPr>
              <a:buNone/>
            </a:pP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Examples of camera shot cycles</a:t>
            </a:r>
            <a:endParaRPr lang="en-US" dirty="0"/>
          </a:p>
        </p:txBody>
      </p:sp>
      <p:pic>
        <p:nvPicPr>
          <p:cNvPr id="7" name="Picture Placeholder 6" descr="SampleAngles.gif"/>
          <p:cNvPicPr>
            <a:picLocks noGrp="1" noChangeAspect="1"/>
          </p:cNvPicPr>
          <p:nvPr>
            <p:ph type="pic" idx="1"/>
          </p:nvPr>
        </p:nvPicPr>
        <p:blipFill>
          <a:blip r:embed="rId3"/>
          <a:srcRect/>
          <a:stretch>
            <a:fillRect/>
          </a:stretch>
        </p:blipFill>
        <p:spPr/>
      </p:pic>
      <p:sp>
        <p:nvSpPr>
          <p:cNvPr id="6" name="Text Placeholder 5"/>
          <p:cNvSpPr>
            <a:spLocks noGrp="1"/>
          </p:cNvSpPr>
          <p:nvPr>
            <p:ph type="body" sz="half" idx="2"/>
          </p:nvPr>
        </p:nvSpPr>
        <p:spPr/>
        <p:txBody>
          <a:bodyPr/>
          <a:lstStyle/>
          <a:p>
            <a:r>
              <a:rPr lang="en-US" dirty="0" smtClean="0"/>
              <a:t>Views of what you would be able to see your archer doing, one frame at a time….</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Computer</a:t>
            </a:r>
            <a:endParaRPr lang="en-US" dirty="0"/>
          </a:p>
        </p:txBody>
      </p:sp>
      <p:sp>
        <p:nvSpPr>
          <p:cNvPr id="3" name="Content Placeholder 2"/>
          <p:cNvSpPr>
            <a:spLocks noGrp="1"/>
          </p:cNvSpPr>
          <p:nvPr>
            <p:ph idx="1"/>
          </p:nvPr>
        </p:nvSpPr>
        <p:spPr/>
        <p:txBody>
          <a:bodyPr>
            <a:normAutofit/>
          </a:bodyPr>
          <a:lstStyle/>
          <a:p>
            <a:r>
              <a:rPr lang="en-US" dirty="0" smtClean="0"/>
              <a:t>You can study/edit the images on either the camera or the computer</a:t>
            </a:r>
          </a:p>
          <a:p>
            <a:r>
              <a:rPr lang="en-US" dirty="0" smtClean="0"/>
              <a:t>Computer is much easier to study and view in your leisure, but you can use the camera playback and zoom.  </a:t>
            </a:r>
          </a:p>
          <a:p>
            <a:r>
              <a:rPr lang="en-US" dirty="0" smtClean="0"/>
              <a:t>Can then use software analysis, such as </a:t>
            </a:r>
            <a:r>
              <a:rPr lang="en-US" dirty="0" err="1" smtClean="0"/>
              <a:t>Dartfish</a:t>
            </a:r>
            <a:r>
              <a:rPr lang="en-US" dirty="0" smtClean="0"/>
              <a:t>, Sports Motion, </a:t>
            </a:r>
            <a:r>
              <a:rPr lang="en-US" dirty="0" err="1" smtClean="0"/>
              <a:t>SiliconCoach</a:t>
            </a:r>
            <a:r>
              <a:rPr lang="en-US" dirty="0" smtClean="0"/>
              <a:t>, etc.</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Coach &amp; Athlete Together</a:t>
            </a:r>
            <a:endParaRPr lang="en-US" dirty="0"/>
          </a:p>
        </p:txBody>
      </p:sp>
      <p:sp>
        <p:nvSpPr>
          <p:cNvPr id="5" name="Text Placeholder 4"/>
          <p:cNvSpPr>
            <a:spLocks noGrp="1"/>
          </p:cNvSpPr>
          <p:nvPr>
            <p:ph type="body" sz="half" idx="2"/>
          </p:nvPr>
        </p:nvSpPr>
        <p:spPr/>
        <p:txBody>
          <a:bodyPr>
            <a:normAutofit/>
          </a:bodyPr>
          <a:lstStyle/>
          <a:p>
            <a:r>
              <a:rPr lang="en-US" dirty="0" smtClean="0"/>
              <a:t>Just as the camera can tie the athlete and the coach together, the web can link the coach and the athlete, allowing video analysis and feedback in a timely way.  </a:t>
            </a:r>
          </a:p>
          <a:p>
            <a:endParaRPr lang="en-US" dirty="0" smtClean="0"/>
          </a:p>
          <a:p>
            <a:r>
              <a:rPr lang="en-US" dirty="0" smtClean="0"/>
              <a:t>Through the analysis of videos sent via the web, the personal coach can still help guide the athlete, especially during times of stress, </a:t>
            </a:r>
            <a:r>
              <a:rPr lang="en-US" dirty="0" err="1" smtClean="0"/>
              <a:t>ie</a:t>
            </a:r>
            <a:r>
              <a:rPr lang="en-US" dirty="0" smtClean="0"/>
              <a:t>, a major competition, where flaws may creep in.</a:t>
            </a:r>
          </a:p>
          <a:p>
            <a:r>
              <a:rPr lang="en-US" dirty="0" smtClean="0"/>
              <a:t>Just because you may not be with the athlete on the field does not relieve the coach of responsibility nor eliminate opportunity</a:t>
            </a:r>
            <a:endParaRPr lang="en-US" dirty="0"/>
          </a:p>
        </p:txBody>
      </p:sp>
      <p:sp>
        <p:nvSpPr>
          <p:cNvPr id="2" name="Content Placeholder 1"/>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Coaching</a:t>
            </a:r>
            <a:endParaRPr lang="en-US" dirty="0"/>
          </a:p>
        </p:txBody>
      </p:sp>
      <p:sp>
        <p:nvSpPr>
          <p:cNvPr id="3" name="Content Placeholder 2"/>
          <p:cNvSpPr>
            <a:spLocks noGrp="1"/>
          </p:cNvSpPr>
          <p:nvPr>
            <p:ph idx="1"/>
          </p:nvPr>
        </p:nvSpPr>
        <p:spPr/>
        <p:txBody>
          <a:bodyPr>
            <a:normAutofit fontScale="92500"/>
          </a:bodyPr>
          <a:lstStyle/>
          <a:p>
            <a:r>
              <a:rPr lang="en-US" dirty="0" smtClean="0"/>
              <a:t>Coaching can be performed long-distance.</a:t>
            </a:r>
          </a:p>
          <a:p>
            <a:r>
              <a:rPr lang="en-US" dirty="0" smtClean="0"/>
              <a:t>It is easy to send video clips and sequences via the net, even when large in size.  </a:t>
            </a:r>
          </a:p>
          <a:p>
            <a:r>
              <a:rPr lang="en-US" dirty="0" smtClean="0"/>
              <a:t>Gmail will permit 10 megabyte-size attachments.</a:t>
            </a:r>
          </a:p>
          <a:p>
            <a:r>
              <a:rPr lang="en-US" dirty="0" smtClean="0"/>
              <a:t>For larger video files, you can use Pando or </a:t>
            </a:r>
            <a:r>
              <a:rPr lang="en-US" dirty="0" err="1" smtClean="0"/>
              <a:t>Youtube</a:t>
            </a:r>
            <a:r>
              <a:rPr lang="en-US" dirty="0" smtClean="0"/>
              <a:t>. </a:t>
            </a:r>
          </a:p>
          <a:p>
            <a:r>
              <a:rPr lang="en-US" dirty="0" smtClean="0"/>
              <a:t>You can use </a:t>
            </a:r>
            <a:r>
              <a:rPr lang="en-US" dirty="0" err="1" smtClean="0"/>
              <a:t>Irfan</a:t>
            </a:r>
            <a:r>
              <a:rPr lang="en-US" dirty="0" smtClean="0"/>
              <a:t> View to batch-reduce photos, then compress them into a single zip file to email.</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Coaching with Camera</a:t>
            </a:r>
            <a:endParaRPr lang="en-US" dirty="0"/>
          </a:p>
        </p:txBody>
      </p:sp>
      <p:sp>
        <p:nvSpPr>
          <p:cNvPr id="3" name="Subtitle 2"/>
          <p:cNvSpPr>
            <a:spLocks noGrp="1"/>
          </p:cNvSpPr>
          <p:nvPr>
            <p:ph type="subTitle" idx="1"/>
          </p:nvPr>
        </p:nvSpPr>
        <p:spPr/>
        <p:txBody>
          <a:bodyPr/>
          <a:lstStyle/>
          <a:p>
            <a:r>
              <a:rPr lang="en-US" dirty="0" smtClean="0"/>
              <a:t>Ron Carmichael</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Pause to stand, stretch, and breathe…cough </a:t>
            </a:r>
            <a:r>
              <a:rPr lang="en-US" dirty="0" err="1" smtClean="0"/>
              <a:t>cough</a:t>
            </a:r>
            <a:r>
              <a:rPr lang="en-US" dirty="0" smtClean="0"/>
              <a:t>….</a:t>
            </a:r>
            <a:br>
              <a:rPr lang="en-US" dirty="0" smtClean="0"/>
            </a:br>
            <a:endParaRPr lang="en-US" dirty="0"/>
          </a:p>
        </p:txBody>
      </p:sp>
      <p:pic>
        <p:nvPicPr>
          <p:cNvPr id="4" name="Content Placeholder 3" descr="Archer.bmp"/>
          <p:cNvPicPr>
            <a:picLocks noGrp="1" noChangeAspect="1"/>
          </p:cNvPicPr>
          <p:nvPr>
            <p:ph idx="1"/>
          </p:nvPr>
        </p:nvPicPr>
        <p:blipFill>
          <a:blip r:embed="rId3"/>
          <a:stretch>
            <a:fillRect/>
          </a:stretch>
        </p:blipFill>
        <p:spPr>
          <a:xfrm>
            <a:off x="811557" y="1143001"/>
            <a:ext cx="7418043" cy="5383434"/>
          </a:xfr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Ex-F1 Pro</a:t>
            </a:r>
            <a:endParaRPr lang="en-US" dirty="0"/>
          </a:p>
        </p:txBody>
      </p:sp>
      <p:pic>
        <p:nvPicPr>
          <p:cNvPr id="4" name="Content Placeholder 3" descr="EXF1a.jpg"/>
          <p:cNvPicPr>
            <a:picLocks noGrp="1" noChangeAspect="1"/>
          </p:cNvPicPr>
          <p:nvPr>
            <p:ph idx="1"/>
          </p:nvPr>
        </p:nvPicPr>
        <p:blipFill>
          <a:blip r:embed="rId2"/>
          <a:stretch>
            <a:fillRect/>
          </a:stretch>
        </p:blipFill>
        <p:spPr>
          <a:xfrm>
            <a:off x="0" y="1600200"/>
            <a:ext cx="4277848" cy="4525963"/>
          </a:xfrm>
        </p:spPr>
      </p:pic>
      <p:pic>
        <p:nvPicPr>
          <p:cNvPr id="5" name="Picture 4" descr="EXF1b.jpg"/>
          <p:cNvPicPr>
            <a:picLocks noChangeAspect="1"/>
          </p:cNvPicPr>
          <p:nvPr/>
        </p:nvPicPr>
        <p:blipFill>
          <a:blip r:embed="rId3"/>
          <a:stretch>
            <a:fillRect/>
          </a:stretch>
        </p:blipFill>
        <p:spPr>
          <a:xfrm>
            <a:off x="4191000" y="1371600"/>
            <a:ext cx="4327363" cy="457835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Casio Ex Pro series</a:t>
            </a:r>
            <a:endParaRPr lang="en-US" dirty="0"/>
          </a:p>
        </p:txBody>
      </p:sp>
      <p:sp>
        <p:nvSpPr>
          <p:cNvPr id="3" name="Content Placeholder 2"/>
          <p:cNvSpPr>
            <a:spLocks noGrp="1"/>
          </p:cNvSpPr>
          <p:nvPr>
            <p:ph idx="1"/>
          </p:nvPr>
        </p:nvSpPr>
        <p:spPr/>
        <p:txBody>
          <a:bodyPr/>
          <a:lstStyle/>
          <a:p>
            <a:r>
              <a:rPr lang="en-US" dirty="0" smtClean="0"/>
              <a:t>EX-F1 – burst (up to 60 fps) with pre-history, HD, 300/600/1200 fps video, 16x optical(36-432mm equivalent) for $950</a:t>
            </a:r>
          </a:p>
          <a:p>
            <a:r>
              <a:rPr lang="en-US" dirty="0" smtClean="0"/>
              <a:t>EX-F20 – 40 fps burst mode w/ pre-history, 20x optical, 210/420/1000 fps video, for &lt;$600</a:t>
            </a:r>
          </a:p>
          <a:p>
            <a:r>
              <a:rPr lang="en-US" dirty="0" smtClean="0"/>
              <a:t>The 20 will probably be just as good as the F1 (for coaching) and will have simpler controls.</a:t>
            </a:r>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160413.JPG"/>
          <p:cNvPicPr>
            <a:picLocks noGrp="1" noChangeAspect="1"/>
          </p:cNvPicPr>
          <p:nvPr>
            <p:ph idx="1"/>
          </p:nvPr>
        </p:nvPicPr>
        <p:blipFill>
          <a:blip r:embed="rId3" cstate="print"/>
          <a:stretch>
            <a:fillRect/>
          </a:stretch>
        </p:blipFill>
        <p:spPr>
          <a:xfrm>
            <a:off x="838201" y="1062832"/>
            <a:ext cx="7467600" cy="56007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001.jpg"/>
          <p:cNvPicPr>
            <a:picLocks noChangeAspect="1"/>
          </p:cNvPicPr>
          <p:nvPr/>
        </p:nvPicPr>
        <p:blipFill>
          <a:blip r:embed="rId2"/>
          <a:stretch>
            <a:fillRect/>
          </a:stretch>
        </p:blipFill>
        <p:spPr>
          <a:xfrm>
            <a:off x="457200" y="609600"/>
            <a:ext cx="7610475" cy="1543050"/>
          </a:xfrm>
          <a:prstGeom prst="rect">
            <a:avLst/>
          </a:prstGeom>
        </p:spPr>
      </p:pic>
      <p:pic>
        <p:nvPicPr>
          <p:cNvPr id="3" name="Picture 2" descr="screenshot002.jpg"/>
          <p:cNvPicPr>
            <a:picLocks noChangeAspect="1"/>
          </p:cNvPicPr>
          <p:nvPr/>
        </p:nvPicPr>
        <p:blipFill>
          <a:blip r:embed="rId3"/>
          <a:stretch>
            <a:fillRect/>
          </a:stretch>
        </p:blipFill>
        <p:spPr>
          <a:xfrm>
            <a:off x="766762" y="2500312"/>
            <a:ext cx="7610475" cy="3824288"/>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003.jpg"/>
          <p:cNvPicPr>
            <a:picLocks noChangeAspect="1"/>
          </p:cNvPicPr>
          <p:nvPr/>
        </p:nvPicPr>
        <p:blipFill>
          <a:blip r:embed="rId3"/>
          <a:stretch>
            <a:fillRect/>
          </a:stretch>
        </p:blipFill>
        <p:spPr>
          <a:xfrm>
            <a:off x="228600" y="228600"/>
            <a:ext cx="8686800" cy="6324599"/>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a MOV File</a:t>
            </a:r>
            <a:endParaRPr lang="en-US" dirty="0"/>
          </a:p>
        </p:txBody>
      </p:sp>
      <p:sp>
        <p:nvSpPr>
          <p:cNvPr id="3" name="Content Placeholder 2"/>
          <p:cNvSpPr>
            <a:spLocks noGrp="1"/>
          </p:cNvSpPr>
          <p:nvPr>
            <p:ph idx="1"/>
          </p:nvPr>
        </p:nvSpPr>
        <p:spPr/>
        <p:txBody>
          <a:bodyPr/>
          <a:lstStyle/>
          <a:p>
            <a:r>
              <a:rPr lang="en-US" dirty="0" smtClean="0"/>
              <a:t>Apple’s QuickTime program is the simplest method for editing the type of video produced by the Ex-F1.</a:t>
            </a:r>
          </a:p>
          <a:p>
            <a:r>
              <a:rPr lang="en-US" dirty="0" smtClean="0"/>
              <a:t>The HD file is H.264 AVC(1920x1080) format, too new for most editors.  </a:t>
            </a:r>
          </a:p>
          <a:p>
            <a:r>
              <a:rPr lang="en-US" dirty="0" smtClean="0"/>
              <a:t>The software that comes with the camera is also good for conversion and playing the HDs</a:t>
            </a:r>
          </a:p>
          <a:p>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Paralysis By Analysis</a:t>
            </a:r>
            <a:endParaRPr lang="en-US" dirty="0"/>
          </a:p>
        </p:txBody>
      </p:sp>
      <p:sp>
        <p:nvSpPr>
          <p:cNvPr id="3" name="Content Placeholder 2"/>
          <p:cNvSpPr>
            <a:spLocks noGrp="1"/>
          </p:cNvSpPr>
          <p:nvPr>
            <p:ph idx="1"/>
          </p:nvPr>
        </p:nvSpPr>
        <p:spPr/>
        <p:txBody>
          <a:bodyPr>
            <a:normAutofit lnSpcReduction="10000"/>
          </a:bodyPr>
          <a:lstStyle/>
          <a:p>
            <a:r>
              <a:rPr lang="en-US" dirty="0" smtClean="0"/>
              <a:t>Novices need more feedback/analysis from the coach while advanced and elites need  LESS!</a:t>
            </a:r>
          </a:p>
          <a:p>
            <a:r>
              <a:rPr lang="en-US" dirty="0" smtClean="0"/>
              <a:t>You must train awareness, not just technique</a:t>
            </a:r>
          </a:p>
          <a:p>
            <a:r>
              <a:rPr lang="en-US" dirty="0" smtClean="0"/>
              <a:t>Use consistent words and phrases (“cues”) mutually defined by you AND your athletes</a:t>
            </a:r>
          </a:p>
          <a:p>
            <a:r>
              <a:rPr lang="en-US" dirty="0" smtClean="0"/>
              <a:t>Properly trained, athletes will then be able to self-teach simply by viewing  with “cue” words from you.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Analysis</a:t>
            </a:r>
            <a:endParaRPr lang="en-US" dirty="0"/>
          </a:p>
        </p:txBody>
      </p:sp>
      <p:sp>
        <p:nvSpPr>
          <p:cNvPr id="3" name="Content Placeholder 2"/>
          <p:cNvSpPr>
            <a:spLocks noGrp="1"/>
          </p:cNvSpPr>
          <p:nvPr>
            <p:ph idx="1"/>
          </p:nvPr>
        </p:nvSpPr>
        <p:spPr/>
        <p:txBody>
          <a:bodyPr/>
          <a:lstStyle/>
          <a:p>
            <a:r>
              <a:rPr lang="en-US" dirty="0" smtClean="0"/>
              <a:t>Praise initiative and technical growth</a:t>
            </a:r>
          </a:p>
          <a:p>
            <a:r>
              <a:rPr lang="en-US" dirty="0" smtClean="0"/>
              <a:t>LESS IS MORE – don’t rely only on the camera and learn when to bite your tongue</a:t>
            </a:r>
            <a:br>
              <a:rPr lang="en-US" dirty="0" smtClean="0"/>
            </a:br>
            <a:endParaRPr lang="en-US" dirty="0" smtClean="0"/>
          </a:p>
          <a:p>
            <a:r>
              <a:rPr lang="en-US" b="1" dirty="0" smtClean="0">
                <a:solidFill>
                  <a:srgbClr val="C00000"/>
                </a:solidFill>
                <a:latin typeface="Arial Black" pitchFamily="34" charset="0"/>
              </a:rPr>
              <a:t>DO NOT LET YOURSELF FIXATE ON THE FLAW!</a:t>
            </a:r>
          </a:p>
          <a:p>
            <a:r>
              <a:rPr lang="en-US" dirty="0" smtClean="0"/>
              <a:t>Use the camera to build excellence, not destroy mediocrity.</a:t>
            </a:r>
          </a:p>
          <a:p>
            <a:endParaRPr lang="en-US" b="1" dirty="0">
              <a:solidFill>
                <a:srgbClr val="C0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Proper use of a camera can:</a:t>
            </a:r>
          </a:p>
          <a:p>
            <a:pPr marL="514350" indent="-514350">
              <a:buFont typeface="+mj-lt"/>
              <a:buAutoNum type="alphaLcParenR"/>
            </a:pPr>
            <a:r>
              <a:rPr lang="en-US" dirty="0" smtClean="0"/>
              <a:t>help the coach to gain knowledge and insight about the athlete’s performance</a:t>
            </a:r>
          </a:p>
          <a:p>
            <a:pPr marL="514350" indent="-514350">
              <a:buFont typeface="+mj-lt"/>
              <a:buAutoNum type="alphaLcParenR"/>
            </a:pPr>
            <a:r>
              <a:rPr lang="en-US" dirty="0" smtClean="0"/>
              <a:t>help the coach to more quickly and accurately instruct and advise the athlete.</a:t>
            </a:r>
          </a:p>
          <a:p>
            <a:pPr marL="514350" indent="-514350">
              <a:buFont typeface="+mj-lt"/>
              <a:buAutoNum type="alphaLcParenR"/>
            </a:pPr>
            <a:r>
              <a:rPr lang="en-US" dirty="0" smtClean="0"/>
              <a:t>document the evolution of an athlete’s method over time</a:t>
            </a:r>
          </a:p>
          <a:p>
            <a:r>
              <a:rPr lang="en-US" b="1" dirty="0" smtClean="0">
                <a:solidFill>
                  <a:srgbClr val="FF0000"/>
                </a:solidFill>
              </a:rPr>
              <a:t>It is no substitute for wisdom</a:t>
            </a:r>
          </a:p>
          <a:p>
            <a:r>
              <a:rPr lang="en-US" b="1" dirty="0" smtClean="0">
                <a:solidFill>
                  <a:srgbClr val="FF0000"/>
                </a:solidFill>
              </a:rPr>
              <a:t>It is just another tool for the BEST coach to use</a:t>
            </a:r>
            <a:endParaRPr lang="en-US"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BEST coaches use </a:t>
            </a:r>
            <a:br>
              <a:rPr lang="en-US" dirty="0" smtClean="0"/>
            </a:br>
            <a:r>
              <a:rPr lang="en-US" dirty="0" smtClean="0"/>
              <a:t>every tool they can</a:t>
            </a:r>
            <a:endParaRPr lang="en-US" dirty="0"/>
          </a:p>
        </p:txBody>
      </p:sp>
      <p:pic>
        <p:nvPicPr>
          <p:cNvPr id="6" name="Content Placeholder 5" descr="pic147.jpg"/>
          <p:cNvPicPr>
            <a:picLocks noGrp="1" noChangeAspect="1"/>
          </p:cNvPicPr>
          <p:nvPr>
            <p:ph idx="1"/>
          </p:nvPr>
        </p:nvPicPr>
        <p:blipFill>
          <a:blip r:embed="rId3"/>
          <a:stretch>
            <a:fillRect/>
          </a:stretch>
        </p:blipFill>
        <p:spPr>
          <a:xfrm>
            <a:off x="1524000" y="1577181"/>
            <a:ext cx="5715000" cy="4286250"/>
          </a:xfr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most important thing a coach can say to his athlete?</a:t>
            </a:r>
            <a:endParaRPr lang="en-US" dirty="0"/>
          </a:p>
        </p:txBody>
      </p:sp>
      <p:sp>
        <p:nvSpPr>
          <p:cNvPr id="3" name="Content Placeholder 2"/>
          <p:cNvSpPr>
            <a:spLocks noGrp="1"/>
          </p:cNvSpPr>
          <p:nvPr>
            <p:ph idx="1"/>
          </p:nvPr>
        </p:nvSpPr>
        <p:spPr/>
        <p:txBody>
          <a:bodyPr>
            <a:normAutofit fontScale="92500"/>
          </a:bodyPr>
          <a:lstStyle/>
          <a:p>
            <a:r>
              <a:rPr lang="en-US" dirty="0" smtClean="0"/>
              <a:t>A: That’s OK. (as in, “you probably couldn’t do it anyway”)</a:t>
            </a:r>
          </a:p>
          <a:p>
            <a:r>
              <a:rPr lang="en-US" dirty="0" smtClean="0"/>
              <a:t>B: What are you, stupid? (You did that wrong)</a:t>
            </a:r>
          </a:p>
          <a:p>
            <a:r>
              <a:rPr lang="en-US" dirty="0" smtClean="0"/>
              <a:t>C: You have to win this (Make coach look good)</a:t>
            </a:r>
          </a:p>
          <a:p>
            <a:r>
              <a:rPr lang="en-US" dirty="0" smtClean="0"/>
              <a:t>D: I am proud of the way you 	won/lost/shot/improved/tried/???………</a:t>
            </a:r>
          </a:p>
          <a:p>
            <a:r>
              <a:rPr lang="en-US" dirty="0" smtClean="0"/>
              <a:t>D: How did that feel?</a:t>
            </a:r>
          </a:p>
          <a:p>
            <a:r>
              <a:rPr lang="en-US" dirty="0" smtClean="0"/>
              <a:t>D: You’ve come so far!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mup.gif"/>
          <p:cNvPicPr>
            <a:picLocks noChangeAspect="1"/>
          </p:cNvPicPr>
          <p:nvPr/>
        </p:nvPicPr>
        <p:blipFill>
          <a:blip r:embed="rId3"/>
          <a:stretch>
            <a:fillRect/>
          </a:stretch>
        </p:blipFill>
        <p:spPr>
          <a:xfrm>
            <a:off x="1600200" y="0"/>
            <a:ext cx="5334000" cy="675640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a:t>
            </a:r>
            <a:r>
              <a:rPr lang="en-US" dirty="0" err="1" smtClean="0"/>
              <a:t>Ikkos</a:t>
            </a:r>
            <a:endParaRPr lang="en-US" dirty="0"/>
          </a:p>
        </p:txBody>
      </p:sp>
      <p:pic>
        <p:nvPicPr>
          <p:cNvPr id="4" name="Content Placeholder 3" descr="CIMG5708.JPG"/>
          <p:cNvPicPr>
            <a:picLocks noGrp="1" noChangeAspect="1"/>
          </p:cNvPicPr>
          <p:nvPr>
            <p:ph idx="1"/>
          </p:nvPr>
        </p:nvPicPr>
        <p:blipFill>
          <a:blip r:embed="rId3" cstate="print"/>
          <a:stretch>
            <a:fillRect/>
          </a:stretch>
        </p:blipFill>
        <p:spPr>
          <a:xfrm>
            <a:off x="2874764" y="1600200"/>
            <a:ext cx="3394472" cy="4525963"/>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r>
              <a:rPr lang="en-US" dirty="0" smtClean="0"/>
              <a:t>USA ARCHERY RECORDS . ORG / </a:t>
            </a:r>
            <a:r>
              <a:rPr lang="en-US" dirty="0" err="1" smtClean="0"/>
              <a:t>phpBB</a:t>
            </a:r>
            <a:endParaRPr lang="en-US" dirty="0" smtClean="0"/>
          </a:p>
          <a:p>
            <a:r>
              <a:rPr lang="en-US" dirty="0" smtClean="0"/>
              <a:t>(USAARCHERYRECORDS.ORG/</a:t>
            </a:r>
            <a:r>
              <a:rPr lang="en-US" dirty="0" err="1" smtClean="0"/>
              <a:t>phpBB</a:t>
            </a:r>
            <a:r>
              <a:rPr lang="en-US" dirty="0" smtClean="0"/>
              <a:t>)</a:t>
            </a:r>
          </a:p>
          <a:p>
            <a:r>
              <a:rPr lang="en-US" dirty="0" smtClean="0"/>
              <a:t>Closed, secure, message board for high performance coaches</a:t>
            </a:r>
          </a:p>
          <a:p>
            <a:r>
              <a:rPr lang="en-US" dirty="0" smtClean="0"/>
              <a:t>Just like “Archery Talk” but without the idiots and jerks hiding behind anonymity</a:t>
            </a:r>
          </a:p>
          <a:p>
            <a:r>
              <a:rPr lang="en-US" dirty="0" smtClean="0"/>
              <a:t>You must register with your true name (First Last)</a:t>
            </a:r>
          </a:p>
          <a:p>
            <a:r>
              <a:rPr lang="en-US" dirty="0" smtClean="0"/>
              <a:t>It WILL evolve with your participation but will always be subject to the Head Coach</a:t>
            </a:r>
          </a:p>
          <a:p>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9120890.JPG"/>
          <p:cNvPicPr>
            <a:picLocks noGrp="1" noChangeAspect="1"/>
          </p:cNvPicPr>
          <p:nvPr isPhoto="1"/>
        </p:nvPicPr>
        <p:blipFill>
          <a:blip r:embed="rId2" cstate="print">
            <a:lum/>
          </a:blip>
          <a:stretch>
            <a:fillRect/>
          </a:stretch>
        </p:blipFill>
        <p:spPr>
          <a:xfrm>
            <a:off x="2000250" y="0"/>
            <a:ext cx="5143500" cy="6858000"/>
          </a:xfrm>
          <a:prstGeom prst="rect">
            <a:avLst/>
          </a:prstGeom>
          <a:noFill/>
          <a:ln>
            <a:noFill/>
          </a:ln>
        </p:spPr>
      </p:pic>
    </p:spTree>
  </p:cSld>
  <p:clrMapOvr>
    <a:masterClrMapping/>
  </p:clrMapOvr>
  <p:transition advClick="0" advTm="6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8B718E0-7BDC-4710-A15A-8DE7FF76D6DA}" type="slidenum">
              <a:rPr lang="en-US"/>
              <a:pPr>
                <a:defRPr/>
              </a:pPr>
              <a:t>55</a:t>
            </a:fld>
            <a:endParaRPr lang="en-US"/>
          </a:p>
        </p:txBody>
      </p:sp>
      <p:pic>
        <p:nvPicPr>
          <p:cNvPr id="76803" name="Picture 2" descr="Robinson 1895"/>
          <p:cNvPicPr>
            <a:picLocks noGrp="1" noChangeAspect="1" noChangeArrowheads="1"/>
          </p:cNvPicPr>
          <p:nvPr>
            <p:ph type="body" idx="4294967295"/>
          </p:nvPr>
        </p:nvPicPr>
        <p:blipFill>
          <a:blip r:embed="rId3"/>
          <a:srcRect/>
          <a:stretch>
            <a:fillRect/>
          </a:stretch>
        </p:blipFill>
        <p:spPr>
          <a:xfrm>
            <a:off x="0" y="0"/>
            <a:ext cx="4191000" cy="6858000"/>
          </a:xfrm>
          <a:noFill/>
        </p:spPr>
      </p:pic>
      <p:pic>
        <p:nvPicPr>
          <p:cNvPr id="76804" name="Picture 3" descr="park_km1"/>
          <p:cNvPicPr>
            <a:picLocks noChangeAspect="1" noChangeArrowheads="1"/>
          </p:cNvPicPr>
          <p:nvPr/>
        </p:nvPicPr>
        <p:blipFill>
          <a:blip r:embed="rId4"/>
          <a:srcRect/>
          <a:stretch>
            <a:fillRect/>
          </a:stretch>
        </p:blipFill>
        <p:spPr bwMode="auto">
          <a:xfrm>
            <a:off x="4795838" y="304800"/>
            <a:ext cx="4348162" cy="6019800"/>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00AFBE68-566C-42F1-BA34-B9BA48738FCD}" type="slidenum">
              <a:rPr lang="en-US"/>
              <a:pPr>
                <a:defRPr/>
              </a:pPr>
              <a:t>56</a:t>
            </a:fld>
            <a:endParaRPr lang="en-US"/>
          </a:p>
        </p:txBody>
      </p:sp>
      <p:pic>
        <p:nvPicPr>
          <p:cNvPr id="77827" name="Picture 2" descr="1936 Champions"/>
          <p:cNvPicPr>
            <a:picLocks noChangeAspect="1" noChangeArrowheads="1"/>
          </p:cNvPicPr>
          <p:nvPr/>
        </p:nvPicPr>
        <p:blipFill>
          <a:blip r:embed="rId3"/>
          <a:srcRect/>
          <a:stretch>
            <a:fillRect/>
          </a:stretch>
        </p:blipFill>
        <p:spPr bwMode="auto">
          <a:xfrm>
            <a:off x="762000" y="914400"/>
            <a:ext cx="7086600" cy="5773738"/>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pPr>
              <a:defRPr/>
            </a:pPr>
            <a:fld id="{FB7BCD38-C45F-4E59-BD4C-F63234A29EC1}" type="slidenum">
              <a:rPr lang="en-US"/>
              <a:pPr>
                <a:defRPr/>
              </a:pPr>
              <a:t>57</a:t>
            </a:fld>
            <a:endParaRPr lang="en-US"/>
          </a:p>
        </p:txBody>
      </p:sp>
      <p:graphicFrame>
        <p:nvGraphicFramePr>
          <p:cNvPr id="437261" name="Group 13"/>
          <p:cNvGraphicFramePr>
            <a:graphicFrameLocks noGrp="1"/>
          </p:cNvGraphicFramePr>
          <p:nvPr>
            <p:ph/>
          </p:nvPr>
        </p:nvGraphicFramePr>
        <p:xfrm>
          <a:off x="685800" y="476250"/>
          <a:ext cx="7772400" cy="5924550"/>
        </p:xfrm>
        <a:graphic>
          <a:graphicData uri="http://schemas.openxmlformats.org/drawingml/2006/table">
            <a:tbl>
              <a:tblPr/>
              <a:tblGrid>
                <a:gridCol w="7772400"/>
              </a:tblGrid>
              <a:tr h="6667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800" b="0" i="0" u="none" strike="noStrike" cap="none" normalizeH="0" baseline="0" smtClean="0">
                          <a:ln>
                            <a:noFill/>
                          </a:ln>
                          <a:solidFill>
                            <a:schemeClr val="tx1"/>
                          </a:solidFill>
                          <a:effectLst/>
                          <a:latin typeface="Times New Roman" pitchFamily="18" charset="0"/>
                        </a:rPr>
                        <a:t>How did we ever lose this knowledge?</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257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pic>
        <p:nvPicPr>
          <p:cNvPr id="78859" name="Picture 14" descr="1936 Champions"/>
          <p:cNvPicPr>
            <a:picLocks noChangeAspect="1" noChangeArrowheads="1"/>
          </p:cNvPicPr>
          <p:nvPr/>
        </p:nvPicPr>
        <p:blipFill>
          <a:blip r:embed="rId3"/>
          <a:srcRect/>
          <a:stretch>
            <a:fillRect/>
          </a:stretch>
        </p:blipFill>
        <p:spPr bwMode="auto">
          <a:xfrm>
            <a:off x="762000" y="914400"/>
            <a:ext cx="7086600" cy="5773738"/>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Photography As A Coaching Tool</a:t>
            </a:r>
            <a:endParaRPr lang="en-US" dirty="0"/>
          </a:p>
        </p:txBody>
      </p:sp>
      <p:sp>
        <p:nvSpPr>
          <p:cNvPr id="3" name="Subtitle 2"/>
          <p:cNvSpPr>
            <a:spLocks noGrp="1"/>
          </p:cNvSpPr>
          <p:nvPr>
            <p:ph type="subTitle" idx="1"/>
          </p:nvPr>
        </p:nvSpPr>
        <p:spPr/>
        <p:txBody>
          <a:bodyPr/>
          <a:lstStyle/>
          <a:p>
            <a:r>
              <a:rPr lang="en-US" dirty="0" smtClean="0"/>
              <a:t>For more than 100 years the camera has been used in sports analysis.</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Eadweard</a:t>
            </a:r>
            <a:r>
              <a:rPr lang="en-US" dirty="0" smtClean="0"/>
              <a:t> Muybridge, 1887</a:t>
            </a:r>
            <a:endParaRPr lang="en-US" dirty="0"/>
          </a:p>
        </p:txBody>
      </p:sp>
      <p:pic>
        <p:nvPicPr>
          <p:cNvPr id="5" name="Picture Placeholder 4" descr="800px-The_Horse_in_Motion.jpg"/>
          <p:cNvPicPr>
            <a:picLocks noGrp="1" noChangeAspect="1"/>
          </p:cNvPicPr>
          <p:nvPr>
            <p:ph type="pic" idx="1"/>
          </p:nvPr>
        </p:nvPicPr>
        <p:blipFill>
          <a:blip r:embed="rId3"/>
          <a:srcRect/>
          <a:stretch>
            <a:fillRect/>
          </a:stretch>
        </p:blipFill>
        <p:spPr>
          <a:xfrm>
            <a:off x="381000" y="0"/>
            <a:ext cx="8458200" cy="4953000"/>
          </a:xfrm>
        </p:spPr>
      </p:pic>
      <p:sp>
        <p:nvSpPr>
          <p:cNvPr id="4" name="Text Placeholder 3"/>
          <p:cNvSpPr>
            <a:spLocks noGrp="1"/>
          </p:cNvSpPr>
          <p:nvPr>
            <p:ph type="body" sz="half" idx="2"/>
          </p:nvPr>
        </p:nvSpPr>
        <p:spPr/>
        <p:txBody>
          <a:bodyPr>
            <a:normAutofit fontScale="92500"/>
          </a:bodyPr>
          <a:lstStyle/>
          <a:p>
            <a:r>
              <a:rPr lang="en-US" dirty="0" smtClean="0"/>
              <a:t>“Does a race horse’s hooves ever leave the ground completely?”</a:t>
            </a:r>
          </a:p>
          <a:p>
            <a:r>
              <a:rPr lang="en-US" dirty="0" smtClean="0"/>
              <a:t>Series of strings attached to multiple cameras, which the horse’s legs tripped as it galloped by, triggering these images, answered that question.</a:t>
            </a:r>
          </a:p>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first of many uses of high speed photography in athletics</a:t>
            </a:r>
            <a:endParaRPr lang="en-US" dirty="0"/>
          </a:p>
        </p:txBody>
      </p:sp>
      <p:pic>
        <p:nvPicPr>
          <p:cNvPr id="5" name="Picture Placeholder 4" descr="Muybridge_race_horse_animated.gif"/>
          <p:cNvPicPr>
            <a:picLocks noGrp="1" noChangeAspect="1"/>
          </p:cNvPicPr>
          <p:nvPr>
            <p:ph type="pic" idx="1"/>
          </p:nvPr>
        </p:nvPicPr>
        <p:blipFill>
          <a:blip r:embed="rId3"/>
          <a:srcRect l="5556" r="5556"/>
          <a:stretch>
            <a:fillRect/>
          </a:stretch>
        </p:blipFill>
        <p:spPr/>
      </p:pic>
      <p:sp>
        <p:nvSpPr>
          <p:cNvPr id="4" name="Text Placeholder 3"/>
          <p:cNvSpPr>
            <a:spLocks noGrp="1"/>
          </p:cNvSpPr>
          <p:nvPr>
            <p:ph type="body" sz="half" idx="2"/>
          </p:nvPr>
        </p:nvSpPr>
        <p:spPr/>
        <p:txBody>
          <a:bodyPr>
            <a:normAutofit/>
          </a:bodyPr>
          <a:lstStyle/>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t>
            </a:r>
            <a:r>
              <a:rPr lang="en-US" dirty="0" err="1" smtClean="0"/>
              <a:t>Ain’t</a:t>
            </a:r>
            <a:r>
              <a:rPr lang="en-US" dirty="0" smtClean="0"/>
              <a:t> Always Bad</a:t>
            </a:r>
            <a:endParaRPr lang="en-US" dirty="0"/>
          </a:p>
        </p:txBody>
      </p:sp>
      <p:pic>
        <p:nvPicPr>
          <p:cNvPr id="4" name="Content Placeholder 3" descr="heatedsaddle.gif"/>
          <p:cNvPicPr>
            <a:picLocks noGrp="1" noChangeAspect="1"/>
          </p:cNvPicPr>
          <p:nvPr>
            <p:ph idx="1"/>
          </p:nvPr>
        </p:nvPicPr>
        <p:blipFill>
          <a:blip r:embed="rId3"/>
          <a:stretch>
            <a:fillRect/>
          </a:stretch>
        </p:blipFill>
        <p:spPr>
          <a:xfrm>
            <a:off x="2133600" y="1140301"/>
            <a:ext cx="5029200" cy="5615941"/>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11369</TotalTime>
  <Words>4161</Words>
  <Application>Microsoft Office PowerPoint</Application>
  <PresentationFormat>On-screen Show (4:3)</PresentationFormat>
  <Paragraphs>298</Paragraphs>
  <Slides>57</Slides>
  <Notes>47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Thanks to the Best Method</vt:lpstr>
      <vt:lpstr>Flouroquinolones: Black Box Warning </vt:lpstr>
      <vt:lpstr>Coaching with Camera</vt:lpstr>
      <vt:lpstr>The BEST coaches use  every tool they can</vt:lpstr>
      <vt:lpstr>Photography As A Coaching Tool</vt:lpstr>
      <vt:lpstr>Eadweard Muybridge, 1887</vt:lpstr>
      <vt:lpstr>The first of many uses of high speed photography in athletics</vt:lpstr>
      <vt:lpstr>Technology Ain’t Always Bad</vt:lpstr>
      <vt:lpstr>Coaching Perspective</vt:lpstr>
      <vt:lpstr>Cameras can help you  to help your archers…</vt:lpstr>
      <vt:lpstr>Hardware</vt:lpstr>
      <vt:lpstr>Hardware</vt:lpstr>
      <vt:lpstr>Why use a camera?</vt:lpstr>
      <vt:lpstr>Cameras can pick up really subtle stuff!</vt:lpstr>
      <vt:lpstr>Why use a camera?</vt:lpstr>
      <vt:lpstr>Advice or Feedback? </vt:lpstr>
      <vt:lpstr>Threatless Teaching</vt:lpstr>
      <vt:lpstr>Why, Again?</vt:lpstr>
      <vt:lpstr>Historically</vt:lpstr>
      <vt:lpstr>FEEDBACK*</vt:lpstr>
      <vt:lpstr>1 Picture Worth 1000 True Words….</vt:lpstr>
      <vt:lpstr>PowerPoint Presentation</vt:lpstr>
      <vt:lpstr>For Example:</vt:lpstr>
      <vt:lpstr>When Can You Use A Camera?</vt:lpstr>
      <vt:lpstr>The Observer Effect</vt:lpstr>
      <vt:lpstr>When Should You Use A Camera?</vt:lpstr>
      <vt:lpstr>Focusing on the overall motion</vt:lpstr>
      <vt:lpstr>Don’t look now?</vt:lpstr>
      <vt:lpstr>What Do You Focus On?</vt:lpstr>
      <vt:lpstr>What Do You Focus On?</vt:lpstr>
      <vt:lpstr>You Focus On….</vt:lpstr>
      <vt:lpstr>Positions For Archery Photos</vt:lpstr>
      <vt:lpstr>Use a tripod</vt:lpstr>
      <vt:lpstr>The Camera Will Help You To Be A Better Coach</vt:lpstr>
      <vt:lpstr>Examples of camera shot cycles</vt:lpstr>
      <vt:lpstr>On Computer</vt:lpstr>
      <vt:lpstr>Coach &amp; Athlete Together</vt:lpstr>
      <vt:lpstr>Modern Coaching</vt:lpstr>
      <vt:lpstr>Pause to stand, stretch, and breathe…cough cough…. </vt:lpstr>
      <vt:lpstr>Ex-F1 Pro</vt:lpstr>
      <vt:lpstr>Casio Ex Pro series</vt:lpstr>
      <vt:lpstr>PowerPoint Presentation</vt:lpstr>
      <vt:lpstr>PowerPoint Presentation</vt:lpstr>
      <vt:lpstr>PowerPoint Presentation</vt:lpstr>
      <vt:lpstr>Editing a MOV File</vt:lpstr>
      <vt:lpstr>Paralysis By Analysis</vt:lpstr>
      <vt:lpstr>More On Analysis</vt:lpstr>
      <vt:lpstr>Camera Summary</vt:lpstr>
      <vt:lpstr>What is the most important thing a coach can say to his athlete?</vt:lpstr>
      <vt:lpstr>PowerPoint Presentation</vt:lpstr>
      <vt:lpstr>Order of Ikkos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 with Camera</dc:title>
  <dc:creator>A.Ron Carmichael</dc:creator>
  <cp:lastModifiedBy>A.Ron Carmichael</cp:lastModifiedBy>
  <cp:revision>505</cp:revision>
  <dcterms:created xsi:type="dcterms:W3CDTF">2008-10-18T17:36:25Z</dcterms:created>
  <dcterms:modified xsi:type="dcterms:W3CDTF">2016-02-19T03:44:36Z</dcterms:modified>
  <cp:contentStatus/>
</cp:coreProperties>
</file>